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3"/>
  </p:notesMasterIdLst>
  <p:sldIdLst>
    <p:sldId id="867" r:id="rId2"/>
    <p:sldId id="1202" r:id="rId3"/>
    <p:sldId id="1534" r:id="rId4"/>
    <p:sldId id="1188" r:id="rId5"/>
    <p:sldId id="1535" r:id="rId6"/>
    <p:sldId id="1536" r:id="rId7"/>
    <p:sldId id="1204" r:id="rId8"/>
    <p:sldId id="1537" r:id="rId9"/>
    <p:sldId id="1538" r:id="rId10"/>
    <p:sldId id="1071" r:id="rId11"/>
    <p:sldId id="1539" r:id="rId12"/>
    <p:sldId id="1540" r:id="rId13"/>
    <p:sldId id="1541" r:id="rId14"/>
    <p:sldId id="1542" r:id="rId15"/>
    <p:sldId id="1205" r:id="rId16"/>
    <p:sldId id="1206" r:id="rId17"/>
    <p:sldId id="1543" r:id="rId18"/>
    <p:sldId id="1544" r:id="rId19"/>
    <p:sldId id="1368" r:id="rId20"/>
    <p:sldId id="1207" r:id="rId21"/>
    <p:sldId id="1545" r:id="rId22"/>
    <p:sldId id="1369" r:id="rId23"/>
    <p:sldId id="1546" r:id="rId24"/>
    <p:sldId id="1547" r:id="rId25"/>
    <p:sldId id="1371" r:id="rId26"/>
    <p:sldId id="1603" r:id="rId27"/>
    <p:sldId id="1604" r:id="rId28"/>
    <p:sldId id="1533" r:id="rId29"/>
    <p:sldId id="1605" r:id="rId30"/>
    <p:sldId id="1606" r:id="rId31"/>
    <p:sldId id="1607" r:id="rId32"/>
    <p:sldId id="1373" r:id="rId33"/>
    <p:sldId id="1551" r:id="rId34"/>
    <p:sldId id="1552" r:id="rId35"/>
    <p:sldId id="1179" r:id="rId36"/>
    <p:sldId id="1375" r:id="rId37"/>
    <p:sldId id="1553" r:id="rId38"/>
    <p:sldId id="1376" r:id="rId39"/>
    <p:sldId id="1377" r:id="rId40"/>
    <p:sldId id="1378" r:id="rId41"/>
    <p:sldId id="1379" r:id="rId42"/>
    <p:sldId id="1185" r:id="rId43"/>
    <p:sldId id="1554" r:id="rId44"/>
    <p:sldId id="1189" r:id="rId45"/>
    <p:sldId id="1556" r:id="rId46"/>
    <p:sldId id="1557" r:id="rId47"/>
    <p:sldId id="1555" r:id="rId48"/>
    <p:sldId id="1381" r:id="rId49"/>
    <p:sldId id="1558" r:id="rId50"/>
    <p:sldId id="1559" r:id="rId51"/>
    <p:sldId id="1025" r:id="rId52"/>
    <p:sldId id="1560" r:id="rId53"/>
    <p:sldId id="1005" r:id="rId54"/>
    <p:sldId id="1561" r:id="rId55"/>
    <p:sldId id="1006" r:id="rId56"/>
    <p:sldId id="1562" r:id="rId57"/>
    <p:sldId id="1007" r:id="rId58"/>
    <p:sldId id="1563" r:id="rId59"/>
    <p:sldId id="1564" r:id="rId60"/>
    <p:sldId id="1565" r:id="rId61"/>
    <p:sldId id="1015" r:id="rId62"/>
    <p:sldId id="1566" r:id="rId63"/>
    <p:sldId id="1382" r:id="rId64"/>
    <p:sldId id="1383" r:id="rId65"/>
    <p:sldId id="1608" r:id="rId66"/>
    <p:sldId id="1611" r:id="rId67"/>
    <p:sldId id="1612" r:id="rId68"/>
    <p:sldId id="1389" r:id="rId69"/>
    <p:sldId id="1392" r:id="rId70"/>
    <p:sldId id="1402" r:id="rId71"/>
    <p:sldId id="1403" r:id="rId72"/>
    <p:sldId id="1013" r:id="rId73"/>
    <p:sldId id="1567" r:id="rId74"/>
    <p:sldId id="1393" r:id="rId75"/>
    <p:sldId id="1407" r:id="rId76"/>
    <p:sldId id="1404" r:id="rId77"/>
    <p:sldId id="1405" r:id="rId78"/>
    <p:sldId id="1406" r:id="rId79"/>
    <p:sldId id="1408" r:id="rId80"/>
    <p:sldId id="1460" r:id="rId81"/>
    <p:sldId id="1461" r:id="rId82"/>
    <p:sldId id="1395" r:id="rId83"/>
    <p:sldId id="1462" r:id="rId84"/>
    <p:sldId id="1495" r:id="rId85"/>
    <p:sldId id="1568" r:id="rId86"/>
    <p:sldId id="1496" r:id="rId87"/>
    <p:sldId id="1498" r:id="rId88"/>
    <p:sldId id="1497" r:id="rId89"/>
    <p:sldId id="1499" r:id="rId90"/>
    <p:sldId id="1500" r:id="rId91"/>
    <p:sldId id="1501" r:id="rId92"/>
    <p:sldId id="1502" r:id="rId93"/>
    <p:sldId id="1569" r:id="rId94"/>
    <p:sldId id="1570" r:id="rId95"/>
    <p:sldId id="1571" r:id="rId96"/>
    <p:sldId id="1492" r:id="rId97"/>
    <p:sldId id="1394" r:id="rId98"/>
    <p:sldId id="1572" r:id="rId99"/>
    <p:sldId id="1573" r:id="rId100"/>
    <p:sldId id="1491" r:id="rId101"/>
    <p:sldId id="1465" r:id="rId102"/>
    <p:sldId id="1466" r:id="rId103"/>
    <p:sldId id="1467" r:id="rId104"/>
    <p:sldId id="1468" r:id="rId105"/>
    <p:sldId id="1469" r:id="rId106"/>
    <p:sldId id="1493" r:id="rId107"/>
    <p:sldId id="1470" r:id="rId108"/>
    <p:sldId id="1471" r:id="rId109"/>
    <p:sldId id="1472" r:id="rId110"/>
    <p:sldId id="1473" r:id="rId111"/>
    <p:sldId id="1474" r:id="rId112"/>
    <p:sldId id="1475" r:id="rId113"/>
    <p:sldId id="1476" r:id="rId114"/>
    <p:sldId id="1477" r:id="rId115"/>
    <p:sldId id="1478" r:id="rId116"/>
    <p:sldId id="1479" r:id="rId117"/>
    <p:sldId id="1480" r:id="rId118"/>
    <p:sldId id="1481" r:id="rId119"/>
    <p:sldId id="1504" r:id="rId120"/>
    <p:sldId id="1522" r:id="rId121"/>
    <p:sldId id="1523" r:id="rId122"/>
    <p:sldId id="1505" r:id="rId123"/>
    <p:sldId id="1574" r:id="rId124"/>
    <p:sldId id="1506" r:id="rId125"/>
    <p:sldId id="1524" r:id="rId126"/>
    <p:sldId id="1507" r:id="rId127"/>
    <p:sldId id="1575" r:id="rId128"/>
    <p:sldId id="1576" r:id="rId129"/>
    <p:sldId id="1508" r:id="rId130"/>
    <p:sldId id="1577" r:id="rId131"/>
    <p:sldId id="1509" r:id="rId132"/>
    <p:sldId id="1512" r:id="rId133"/>
    <p:sldId id="1510" r:id="rId134"/>
    <p:sldId id="1511" r:id="rId135"/>
    <p:sldId id="1513" r:id="rId136"/>
    <p:sldId id="1613" r:id="rId137"/>
    <p:sldId id="1514" r:id="rId138"/>
    <p:sldId id="1578" r:id="rId139"/>
    <p:sldId id="1579" r:id="rId140"/>
    <p:sldId id="1526" r:id="rId141"/>
    <p:sldId id="1527" r:id="rId142"/>
    <p:sldId id="1515" r:id="rId143"/>
    <p:sldId id="1580" r:id="rId144"/>
    <p:sldId id="1581" r:id="rId145"/>
    <p:sldId id="1529" r:id="rId146"/>
    <p:sldId id="1582" r:id="rId147"/>
    <p:sldId id="1583" r:id="rId148"/>
    <p:sldId id="1584" r:id="rId149"/>
    <p:sldId id="1520" r:id="rId150"/>
    <p:sldId id="1585" r:id="rId151"/>
    <p:sldId id="1586" r:id="rId152"/>
    <p:sldId id="1530" r:id="rId153"/>
    <p:sldId id="1528" r:id="rId154"/>
    <p:sldId id="1587" r:id="rId155"/>
    <p:sldId id="1517" r:id="rId156"/>
    <p:sldId id="1588" r:id="rId157"/>
    <p:sldId id="1590" r:id="rId158"/>
    <p:sldId id="1531" r:id="rId159"/>
    <p:sldId id="1591" r:id="rId160"/>
    <p:sldId id="1532" r:id="rId161"/>
    <p:sldId id="1521" r:id="rId162"/>
    <p:sldId id="1592" r:id="rId163"/>
    <p:sldId id="1516" r:id="rId164"/>
    <p:sldId id="1593" r:id="rId165"/>
    <p:sldId id="1594" r:id="rId166"/>
    <p:sldId id="1384" r:id="rId167"/>
    <p:sldId id="1396" r:id="rId168"/>
    <p:sldId id="1397" r:id="rId169"/>
    <p:sldId id="1595" r:id="rId170"/>
    <p:sldId id="648" r:id="rId171"/>
    <p:sldId id="1485" r:id="rId172"/>
    <p:sldId id="1486" r:id="rId173"/>
    <p:sldId id="1487" r:id="rId174"/>
    <p:sldId id="1398" r:id="rId175"/>
    <p:sldId id="1400" r:id="rId176"/>
    <p:sldId id="1488" r:id="rId177"/>
    <p:sldId id="1489" r:id="rId178"/>
    <p:sldId id="1490" r:id="rId179"/>
    <p:sldId id="653" r:id="rId180"/>
    <p:sldId id="618" r:id="rId181"/>
    <p:sldId id="595" r:id="rId182"/>
    <p:sldId id="1017" r:id="rId183"/>
    <p:sldId id="1596" r:id="rId184"/>
    <p:sldId id="1597" r:id="rId185"/>
    <p:sldId id="1598" r:id="rId186"/>
    <p:sldId id="1018" r:id="rId187"/>
    <p:sldId id="1599" r:id="rId188"/>
    <p:sldId id="1600" r:id="rId189"/>
    <p:sldId id="1401" r:id="rId190"/>
    <p:sldId id="1601" r:id="rId191"/>
    <p:sldId id="1602" r:id="rId192"/>
  </p:sldIdLst>
  <p:sldSz cx="9144000" cy="6858000" type="screen4x3"/>
  <p:notesSz cx="6858000" cy="9144000"/>
  <p:custDataLst>
    <p:tags r:id="rId194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5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  <p15:guide id="4" orient="horz" pos="527" userDrawn="1">
          <p15:clr>
            <a:srgbClr val="A4A3A4"/>
          </p15:clr>
        </p15:guide>
        <p15:guide id="5" orient="horz" pos="3793" userDrawn="1">
          <p15:clr>
            <a:srgbClr val="A4A3A4"/>
          </p15:clr>
        </p15:guide>
        <p15:guide id="7" orient="horz" pos="1162" userDrawn="1">
          <p15:clr>
            <a:srgbClr val="A4A3A4"/>
          </p15:clr>
        </p15:guide>
        <p15:guide id="8" pos="4830" userDrawn="1">
          <p15:clr>
            <a:srgbClr val="A4A3A4"/>
          </p15:clr>
        </p15:guide>
        <p15:guide id="9" orient="horz" pos="436" userDrawn="1">
          <p15:clr>
            <a:srgbClr val="A4A3A4"/>
          </p15:clr>
        </p15:guide>
        <p15:guide id="10" pos="6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16A"/>
    <a:srgbClr val="C0504D"/>
    <a:srgbClr val="373737"/>
    <a:srgbClr val="416F2F"/>
    <a:srgbClr val="FF513D"/>
    <a:srgbClr val="51AEA1"/>
    <a:srgbClr val="1F788D"/>
    <a:srgbClr val="BC40A3"/>
    <a:srgbClr val="54748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1" autoAdjust="0"/>
    <p:restoredTop sz="95588" autoAdjust="0"/>
  </p:normalViewPr>
  <p:slideViewPr>
    <p:cSldViewPr>
      <p:cViewPr varScale="1">
        <p:scale>
          <a:sx n="124" d="100"/>
          <a:sy n="124" d="100"/>
        </p:scale>
        <p:origin x="976" y="176"/>
      </p:cViewPr>
      <p:guideLst>
        <p:guide pos="385"/>
        <p:guide orient="horz" pos="709"/>
        <p:guide orient="horz" pos="527"/>
        <p:guide orient="horz" pos="3793"/>
        <p:guide orient="horz" pos="1162"/>
        <p:guide pos="4830"/>
        <p:guide orient="horz" pos="436"/>
        <p:guide pos="6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tags" Target="tags/tag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presProps" Target="presProps.xml"/><Relationship Id="rId190" Type="http://schemas.openxmlformats.org/officeDocument/2006/relationships/slide" Target="slides/slide189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viewProps" Target="viewProp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theme" Target="theme/theme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tableStyles" Target="tableStyle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/Relationships>
</file>

<file path=ppt/media/audio1.wav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70.png>
</file>

<file path=ppt/media/image118.png>
</file>

<file path=ppt/media/image1180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70.png>
</file>

<file path=ppt/media/image128.png>
</file>

<file path=ppt/media/image1280.png>
</file>

<file path=ppt/media/image129.png>
</file>

<file path=ppt/media/image13.png>
</file>

<file path=ppt/media/image130.png>
</file>

<file path=ppt/media/image131.png>
</file>

<file path=ppt/media/image1310.png>
</file>

<file path=ppt/media/image132.png>
</file>

<file path=ppt/media/image1320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tiff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2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70.png>
</file>

<file path=ppt/media/image58.png>
</file>

<file path=ppt/media/image580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00.png>
</file>

<file path=ppt/media/image71.png>
</file>

<file path=ppt/media/image72.png>
</file>

<file path=ppt/media/image73.png>
</file>

<file path=ppt/media/image73.tiff>
</file>

<file path=ppt/media/image74.png>
</file>

<file path=ppt/media/image74.tiff>
</file>

<file path=ppt/media/image75.png>
</file>

<file path=ppt/media/image75.tiff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00.png>
</file>

<file path=ppt/media/image91.png>
</file>

<file path=ppt/media/image910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983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5696643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04863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6570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906649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01850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6307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0861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876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41448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4129067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160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91350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024632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63684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2975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40671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243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111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96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4952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33759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0630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810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327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2382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195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16030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31290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28618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66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5867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00468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5874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690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97812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2878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0190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56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28364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10212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59745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112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6327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8587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344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1127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7387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2580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43078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1898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9050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4632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522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892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2491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342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275764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16273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63663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04549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72383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3831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40836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3409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77494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135728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0718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50682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12672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173464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024189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71919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27132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95167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24866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9022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33938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497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77661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31799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570801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03376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02026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324317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8000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931303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041128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7550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802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56836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41495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56683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14415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6536214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80745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846671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34892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11557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76805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744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6412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2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8474603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8157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9029502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88486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76046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42532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389066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289852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537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94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94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6.png"/><Relationship Id="rId7" Type="http://schemas.openxmlformats.org/officeDocument/2006/relationships/image" Target="../media/image9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0.png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7.png"/><Relationship Id="rId7" Type="http://schemas.openxmlformats.org/officeDocument/2006/relationships/image" Target="../media/image9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0.png"/><Relationship Id="rId4" Type="http://schemas.openxmlformats.org/officeDocument/2006/relationships/image" Target="../media/image96.png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8.png"/><Relationship Id="rId7" Type="http://schemas.openxmlformats.org/officeDocument/2006/relationships/image" Target="../media/image9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0.png"/><Relationship Id="rId5" Type="http://schemas.openxmlformats.org/officeDocument/2006/relationships/image" Target="../media/image96.png"/><Relationship Id="rId4" Type="http://schemas.openxmlformats.org/officeDocument/2006/relationships/image" Target="../media/image97.png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8.png"/><Relationship Id="rId7" Type="http://schemas.openxmlformats.org/officeDocument/2006/relationships/image" Target="../media/image9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0.png"/><Relationship Id="rId5" Type="http://schemas.openxmlformats.org/officeDocument/2006/relationships/image" Target="../media/image96.png"/><Relationship Id="rId4" Type="http://schemas.openxmlformats.org/officeDocument/2006/relationships/image" Target="../media/image97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00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9.png"/><Relationship Id="rId7" Type="http://schemas.openxmlformats.org/officeDocument/2006/relationships/image" Target="../media/image10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5" Type="http://schemas.openxmlformats.org/officeDocument/2006/relationships/image" Target="../media/image103.png"/><Relationship Id="rId4" Type="http://schemas.openxmlformats.org/officeDocument/2006/relationships/image" Target="../media/image101.png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5" Type="http://schemas.openxmlformats.org/officeDocument/2006/relationships/image" Target="../media/image103.png"/><Relationship Id="rId10" Type="http://schemas.openxmlformats.org/officeDocument/2006/relationships/audio" Target="../media/audio1.wav"/><Relationship Id="rId4" Type="http://schemas.openxmlformats.org/officeDocument/2006/relationships/image" Target="../media/image101.png"/><Relationship Id="rId9" Type="http://schemas.openxmlformats.org/officeDocument/2006/relationships/image" Target="../media/image109.png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5" Type="http://schemas.openxmlformats.org/officeDocument/2006/relationships/image" Target="../media/image103.png"/><Relationship Id="rId4" Type="http://schemas.openxmlformats.org/officeDocument/2006/relationships/image" Target="../media/image101.png"/><Relationship Id="rId9" Type="http://schemas.openxmlformats.org/officeDocument/2006/relationships/audio" Target="../media/audio1.wav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audio" Target="../media/audio1.wav"/><Relationship Id="rId5" Type="http://schemas.openxmlformats.org/officeDocument/2006/relationships/image" Target="../media/image103.png"/><Relationship Id="rId10" Type="http://schemas.openxmlformats.org/officeDocument/2006/relationships/image" Target="../media/image112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14.png"/><Relationship Id="rId5" Type="http://schemas.openxmlformats.org/officeDocument/2006/relationships/image" Target="../media/image103.png"/><Relationship Id="rId10" Type="http://schemas.openxmlformats.org/officeDocument/2006/relationships/image" Target="../media/image113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audio" Target="../media/audio1.wav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12" Type="http://schemas.openxmlformats.org/officeDocument/2006/relationships/image" Target="../media/image11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15.png"/><Relationship Id="rId5" Type="http://schemas.openxmlformats.org/officeDocument/2006/relationships/image" Target="../media/image103.png"/><Relationship Id="rId10" Type="http://schemas.openxmlformats.org/officeDocument/2006/relationships/image" Target="../media/image113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image" Target="../media/image118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12" Type="http://schemas.openxmlformats.org/officeDocument/2006/relationships/image" Target="../media/image11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15.png"/><Relationship Id="rId5" Type="http://schemas.openxmlformats.org/officeDocument/2006/relationships/image" Target="../media/image103.png"/><Relationship Id="rId10" Type="http://schemas.openxmlformats.org/officeDocument/2006/relationships/image" Target="../media/image113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Relationship Id="rId14" Type="http://schemas.openxmlformats.org/officeDocument/2006/relationships/audio" Target="../media/audio1.wav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image" Target="../media/image119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12" Type="http://schemas.openxmlformats.org/officeDocument/2006/relationships/image" Target="../media/image11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15.png"/><Relationship Id="rId5" Type="http://schemas.openxmlformats.org/officeDocument/2006/relationships/image" Target="../media/image103.png"/><Relationship Id="rId15" Type="http://schemas.openxmlformats.org/officeDocument/2006/relationships/audio" Target="../media/audio1.wav"/><Relationship Id="rId10" Type="http://schemas.openxmlformats.org/officeDocument/2006/relationships/image" Target="../media/image113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Relationship Id="rId14" Type="http://schemas.openxmlformats.org/officeDocument/2006/relationships/image" Target="../media/image120.png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image" Target="../media/image119.png"/><Relationship Id="rId3" Type="http://schemas.openxmlformats.org/officeDocument/2006/relationships/image" Target="../media/image99.png"/><Relationship Id="rId7" Type="http://schemas.openxmlformats.org/officeDocument/2006/relationships/image" Target="../media/image107.png"/><Relationship Id="rId12" Type="http://schemas.openxmlformats.org/officeDocument/2006/relationships/image" Target="../media/image117.png"/><Relationship Id="rId2" Type="http://schemas.openxmlformats.org/officeDocument/2006/relationships/audio" Target="../media/audio1.wav"/><Relationship Id="rId16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15.png"/><Relationship Id="rId5" Type="http://schemas.openxmlformats.org/officeDocument/2006/relationships/image" Target="../media/image103.png"/><Relationship Id="rId15" Type="http://schemas.openxmlformats.org/officeDocument/2006/relationships/image" Target="../media/image122.png"/><Relationship Id="rId10" Type="http://schemas.openxmlformats.org/officeDocument/2006/relationships/image" Target="../media/image113.png"/><Relationship Id="rId4" Type="http://schemas.openxmlformats.org/officeDocument/2006/relationships/image" Target="../media/image101.png"/><Relationship Id="rId9" Type="http://schemas.openxmlformats.org/officeDocument/2006/relationships/image" Target="../media/image111.png"/><Relationship Id="rId14" Type="http://schemas.openxmlformats.org/officeDocument/2006/relationships/image" Target="../media/image121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Relationship Id="rId9" Type="http://schemas.openxmlformats.org/officeDocument/2006/relationships/audio" Target="../media/audio1.wav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Relationship Id="rId9" Type="http://schemas.openxmlformats.org/officeDocument/2006/relationships/audio" Target="../media/audio1.wav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11" Type="http://schemas.openxmlformats.org/officeDocument/2006/relationships/image" Target="../media/image1180.png"/><Relationship Id="rId5" Type="http://schemas.openxmlformats.org/officeDocument/2006/relationships/image" Target="../media/image125.png"/><Relationship Id="rId10" Type="http://schemas.openxmlformats.org/officeDocument/2006/relationships/image" Target="../media/image1170.png"/><Relationship Id="rId4" Type="http://schemas.openxmlformats.org/officeDocument/2006/relationships/image" Target="../media/image124.png"/><Relationship Id="rId9" Type="http://schemas.openxmlformats.org/officeDocument/2006/relationships/image" Target="../media/image130.png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13" Type="http://schemas.openxmlformats.org/officeDocument/2006/relationships/image" Target="../media/image137.png"/><Relationship Id="rId3" Type="http://schemas.openxmlformats.org/officeDocument/2006/relationships/image" Target="../media/image123.png"/><Relationship Id="rId7" Type="http://schemas.openxmlformats.org/officeDocument/2006/relationships/image" Target="../media/image133.png"/><Relationship Id="rId12" Type="http://schemas.openxmlformats.org/officeDocument/2006/relationships/image" Target="../media/image12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11" Type="http://schemas.openxmlformats.org/officeDocument/2006/relationships/image" Target="../media/image124.png"/><Relationship Id="rId5" Type="http://schemas.openxmlformats.org/officeDocument/2006/relationships/image" Target="../media/image131.png"/><Relationship Id="rId10" Type="http://schemas.openxmlformats.org/officeDocument/2006/relationships/image" Target="../media/image136.png"/><Relationship Id="rId4" Type="http://schemas.openxmlformats.org/officeDocument/2006/relationships/image" Target="../media/image125.png"/><Relationship Id="rId9" Type="http://schemas.openxmlformats.org/officeDocument/2006/relationships/image" Target="../media/image135.png"/><Relationship Id="rId14" Type="http://schemas.openxmlformats.org/officeDocument/2006/relationships/audio" Target="../media/audio1.wav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13" Type="http://schemas.openxmlformats.org/officeDocument/2006/relationships/image" Target="../media/image137.png"/><Relationship Id="rId3" Type="http://schemas.openxmlformats.org/officeDocument/2006/relationships/image" Target="../media/image123.png"/><Relationship Id="rId7" Type="http://schemas.openxmlformats.org/officeDocument/2006/relationships/image" Target="../media/image133.png"/><Relationship Id="rId12" Type="http://schemas.openxmlformats.org/officeDocument/2006/relationships/image" Target="../media/image12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11" Type="http://schemas.openxmlformats.org/officeDocument/2006/relationships/image" Target="../media/image124.png"/><Relationship Id="rId5" Type="http://schemas.openxmlformats.org/officeDocument/2006/relationships/image" Target="../media/image131.png"/><Relationship Id="rId10" Type="http://schemas.openxmlformats.org/officeDocument/2006/relationships/image" Target="../media/image136.png"/><Relationship Id="rId4" Type="http://schemas.openxmlformats.org/officeDocument/2006/relationships/image" Target="../media/image125.png"/><Relationship Id="rId9" Type="http://schemas.openxmlformats.org/officeDocument/2006/relationships/image" Target="../media/image135.png"/><Relationship Id="rId14" Type="http://schemas.openxmlformats.org/officeDocument/2006/relationships/audio" Target="../media/audio1.wav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138.png"/><Relationship Id="rId7" Type="http://schemas.openxmlformats.org/officeDocument/2006/relationships/image" Target="../media/image14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9.png"/><Relationship Id="rId5" Type="http://schemas.openxmlformats.org/officeDocument/2006/relationships/image" Target="../media/image1280.png"/><Relationship Id="rId4" Type="http://schemas.openxmlformats.org/officeDocument/2006/relationships/image" Target="../media/image1270.png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138.png"/><Relationship Id="rId7" Type="http://schemas.openxmlformats.org/officeDocument/2006/relationships/image" Target="../media/image14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9.png"/><Relationship Id="rId5" Type="http://schemas.openxmlformats.org/officeDocument/2006/relationships/image" Target="../media/image1280.png"/><Relationship Id="rId4" Type="http://schemas.openxmlformats.org/officeDocument/2006/relationships/image" Target="../media/image1270.png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138.png"/><Relationship Id="rId7" Type="http://schemas.openxmlformats.org/officeDocument/2006/relationships/image" Target="../media/image14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9.png"/><Relationship Id="rId5" Type="http://schemas.openxmlformats.org/officeDocument/2006/relationships/image" Target="../media/image1280.png"/><Relationship Id="rId4" Type="http://schemas.openxmlformats.org/officeDocument/2006/relationships/image" Target="../media/image1270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39.png"/><Relationship Id="rId4" Type="http://schemas.openxmlformats.org/officeDocument/2006/relationships/image" Target="../media/image13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39.png"/><Relationship Id="rId4" Type="http://schemas.openxmlformats.org/officeDocument/2006/relationships/image" Target="../media/image1320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png"/><Relationship Id="rId5" Type="http://schemas.openxmlformats.org/officeDocument/2006/relationships/image" Target="../media/image144.png"/><Relationship Id="rId4" Type="http://schemas.openxmlformats.org/officeDocument/2006/relationships/image" Target="../media/image139.png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4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4.png"/><Relationship Id="rId5" Type="http://schemas.openxmlformats.org/officeDocument/2006/relationships/image" Target="../media/image139.png"/><Relationship Id="rId4" Type="http://schemas.openxmlformats.org/officeDocument/2006/relationships/image" Target="../media/image143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png"/><Relationship Id="rId5" Type="http://schemas.openxmlformats.org/officeDocument/2006/relationships/image" Target="../media/image147.png"/><Relationship Id="rId4" Type="http://schemas.openxmlformats.org/officeDocument/2006/relationships/image" Target="../media/image144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9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0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0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0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74.tif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3.png"/><Relationship Id="rId5" Type="http://schemas.openxmlformats.org/officeDocument/2006/relationships/image" Target="../media/image152.png"/><Relationship Id="rId4" Type="http://schemas.openxmlformats.org/officeDocument/2006/relationships/image" Target="../media/image151.png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png"/><Relationship Id="rId3" Type="http://schemas.openxmlformats.org/officeDocument/2006/relationships/audio" Target="../media/audio1.wav"/><Relationship Id="rId7" Type="http://schemas.openxmlformats.org/officeDocument/2006/relationships/image" Target="../media/image152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1.png"/><Relationship Id="rId11" Type="http://schemas.openxmlformats.org/officeDocument/2006/relationships/image" Target="../media/image158.png"/><Relationship Id="rId5" Type="http://schemas.openxmlformats.org/officeDocument/2006/relationships/image" Target="../media/image75.tiff"/><Relationship Id="rId10" Type="http://schemas.openxmlformats.org/officeDocument/2006/relationships/image" Target="../media/image157.png"/><Relationship Id="rId4" Type="http://schemas.openxmlformats.org/officeDocument/2006/relationships/image" Target="../media/image74.tiff"/><Relationship Id="rId9" Type="http://schemas.openxmlformats.org/officeDocument/2006/relationships/image" Target="../media/image156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9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60.png"/><Relationship Id="rId4" Type="http://schemas.openxmlformats.org/officeDocument/2006/relationships/image" Target="../media/image159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60.png"/><Relationship Id="rId4" Type="http://schemas.openxmlformats.org/officeDocument/2006/relationships/image" Target="../media/image159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61.png"/><Relationship Id="rId4" Type="http://schemas.openxmlformats.org/officeDocument/2006/relationships/image" Target="../media/image159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61.png"/><Relationship Id="rId4" Type="http://schemas.openxmlformats.org/officeDocument/2006/relationships/image" Target="../media/image159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1.png"/><Relationship Id="rId5" Type="http://schemas.openxmlformats.org/officeDocument/2006/relationships/image" Target="../media/image159.png"/><Relationship Id="rId4" Type="http://schemas.openxmlformats.org/officeDocument/2006/relationships/image" Target="../media/image162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1.png"/><Relationship Id="rId5" Type="http://schemas.openxmlformats.org/officeDocument/2006/relationships/image" Target="../media/image159.png"/><Relationship Id="rId4" Type="http://schemas.openxmlformats.org/officeDocument/2006/relationships/image" Target="../media/image163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6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65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66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audio" Target="../media/audio1.wav"/><Relationship Id="rId7" Type="http://schemas.microsoft.com/office/2007/relationships/hdphoto" Target="../media/hdphoto4.wdp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4.png"/><Relationship Id="rId5" Type="http://schemas.microsoft.com/office/2007/relationships/hdphoto" Target="../media/hdphoto3.wdp"/><Relationship Id="rId4" Type="http://schemas.openxmlformats.org/officeDocument/2006/relationships/image" Target="../media/image82.png"/><Relationship Id="rId9" Type="http://schemas.openxmlformats.org/officeDocument/2006/relationships/audio" Target="../media/audio1.wav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audio" Target="../media/audio1.wav"/><Relationship Id="rId7" Type="http://schemas.microsoft.com/office/2007/relationships/hdphoto" Target="../media/hdphoto2.wdp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4.png"/><Relationship Id="rId5" Type="http://schemas.microsoft.com/office/2007/relationships/hdphoto" Target="../media/hdphoto1.wdp"/><Relationship Id="rId4" Type="http://schemas.openxmlformats.org/officeDocument/2006/relationships/image" Target="../media/image82.png"/><Relationship Id="rId9" Type="http://schemas.openxmlformats.org/officeDocument/2006/relationships/audio" Target="../media/audio1.wav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3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5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6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7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78.png"/><Relationship Id="rId4" Type="http://schemas.openxmlformats.org/officeDocument/2006/relationships/image" Target="../media/image177.png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80.png"/><Relationship Id="rId4" Type="http://schemas.openxmlformats.org/officeDocument/2006/relationships/image" Target="../media/image179.png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.png"/><Relationship Id="rId5" Type="http://schemas.openxmlformats.org/officeDocument/2006/relationships/image" Target="../media/image179.png"/><Relationship Id="rId4" Type="http://schemas.openxmlformats.org/officeDocument/2006/relationships/image" Target="../media/image181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.png"/><Relationship Id="rId5" Type="http://schemas.openxmlformats.org/officeDocument/2006/relationships/image" Target="../media/image179.png"/><Relationship Id="rId4" Type="http://schemas.openxmlformats.org/officeDocument/2006/relationships/image" Target="../media/image182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3.png"/><Relationship Id="rId5" Type="http://schemas.openxmlformats.org/officeDocument/2006/relationships/image" Target="../media/image180.png"/><Relationship Id="rId4" Type="http://schemas.openxmlformats.org/officeDocument/2006/relationships/image" Target="../media/image179.png"/></Relationships>
</file>

<file path=ppt/slides/_rels/slide17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83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0.png"/><Relationship Id="rId5" Type="http://schemas.openxmlformats.org/officeDocument/2006/relationships/image" Target="../media/image184.png"/><Relationship Id="rId4" Type="http://schemas.openxmlformats.org/officeDocument/2006/relationships/image" Target="../media/image179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9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6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86.png"/><Relationship Id="rId4" Type="http://schemas.openxmlformats.org/officeDocument/2006/relationships/image" Target="../media/image155.tiff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8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89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90.pn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9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92.png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9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7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audio" Target="../media/audio1.wav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audio" Target="../media/audio1.wav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32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3.png"/><Relationship Id="rId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34.png"/><Relationship Id="rId9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audio" Target="../media/audio1.wav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audio" Target="../media/audio1.wav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4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4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5.png"/><Relationship Id="rId7" Type="http://schemas.openxmlformats.org/officeDocument/2006/relationships/image" Target="../media/image44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60.png"/><Relationship Id="rId4" Type="http://schemas.openxmlformats.org/officeDocument/2006/relationships/image" Target="../media/image47.png"/><Relationship Id="rId9" Type="http://schemas.openxmlformats.org/officeDocument/2006/relationships/image" Target="../media/image58.png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0.png"/><Relationship Id="rId3" Type="http://schemas.openxmlformats.org/officeDocument/2006/relationships/image" Target="../media/image46.png"/><Relationship Id="rId7" Type="http://schemas.openxmlformats.org/officeDocument/2006/relationships/image" Target="../media/image570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0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60.png"/><Relationship Id="rId4" Type="http://schemas.openxmlformats.org/officeDocument/2006/relationships/image" Target="../media/image61.png"/><Relationship Id="rId9" Type="http://schemas.openxmlformats.org/officeDocument/2006/relationships/image" Target="../media/image5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6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8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4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6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76.png"/><Relationship Id="rId4" Type="http://schemas.openxmlformats.org/officeDocument/2006/relationships/image" Target="../media/image78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73.tiff"/><Relationship Id="rId7" Type="http://schemas.openxmlformats.org/officeDocument/2006/relationships/image" Target="../media/image8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83.png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73.tiff"/><Relationship Id="rId7" Type="http://schemas.openxmlformats.org/officeDocument/2006/relationships/image" Target="../media/image8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Relationship Id="rId9" Type="http://schemas.openxmlformats.org/officeDocument/2006/relationships/audio" Target="../media/audio1.wav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73.tiff"/><Relationship Id="rId7" Type="http://schemas.openxmlformats.org/officeDocument/2006/relationships/image" Target="../media/image8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audio" Target="../media/audio1.wav"/><Relationship Id="rId5" Type="http://schemas.openxmlformats.org/officeDocument/2006/relationships/image" Target="../media/image84.png"/><Relationship Id="rId10" Type="http://schemas.openxmlformats.org/officeDocument/2006/relationships/image" Target="../media/image86.png"/><Relationship Id="rId4" Type="http://schemas.openxmlformats.org/officeDocument/2006/relationships/image" Target="../media/image83.png"/><Relationship Id="rId9" Type="http://schemas.openxmlformats.org/officeDocument/2006/relationships/image" Target="../media/image8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73.tiff"/><Relationship Id="rId7" Type="http://schemas.openxmlformats.org/officeDocument/2006/relationships/image" Target="../media/image79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11" Type="http://schemas.openxmlformats.org/officeDocument/2006/relationships/image" Target="../media/image86.png"/><Relationship Id="rId5" Type="http://schemas.openxmlformats.org/officeDocument/2006/relationships/image" Target="../media/image84.png"/><Relationship Id="rId10" Type="http://schemas.openxmlformats.org/officeDocument/2006/relationships/image" Target="../media/image85.png"/><Relationship Id="rId4" Type="http://schemas.openxmlformats.org/officeDocument/2006/relationships/image" Target="../media/image83.png"/><Relationship Id="rId9" Type="http://schemas.openxmlformats.org/officeDocument/2006/relationships/image" Target="../media/image81.pn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13" Type="http://schemas.openxmlformats.org/officeDocument/2006/relationships/image" Target="../media/image85.png"/><Relationship Id="rId3" Type="http://schemas.openxmlformats.org/officeDocument/2006/relationships/image" Target="../media/image73.tiff"/><Relationship Id="rId7" Type="http://schemas.openxmlformats.org/officeDocument/2006/relationships/image" Target="../media/image84.png"/><Relationship Id="rId12" Type="http://schemas.openxmlformats.org/officeDocument/2006/relationships/image" Target="../media/image8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0.png"/><Relationship Id="rId11" Type="http://schemas.openxmlformats.org/officeDocument/2006/relationships/image" Target="../media/image80.png"/><Relationship Id="rId15" Type="http://schemas.openxmlformats.org/officeDocument/2006/relationships/audio" Target="../media/audio1.wav"/><Relationship Id="rId10" Type="http://schemas.openxmlformats.org/officeDocument/2006/relationships/image" Target="../media/image79.png"/><Relationship Id="rId9" Type="http://schemas.openxmlformats.org/officeDocument/2006/relationships/image" Target="../media/image87.png"/><Relationship Id="rId14" Type="http://schemas.openxmlformats.org/officeDocument/2006/relationships/image" Target="../media/image8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89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1115616" y="116632"/>
            <a:ext cx="8023056" cy="626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rgbClr val="28516A"/>
                </a:solidFill>
              </a:rPr>
              <a:t>Статистический взгляд на линейную регрессию</a:t>
            </a:r>
            <a:r>
              <a:rPr lang="en-US" altLang="ru-RU" b="1" dirty="0">
                <a:solidFill>
                  <a:srgbClr val="28516A"/>
                </a:solidFill>
              </a:rPr>
              <a:t>: </a:t>
            </a:r>
            <a:r>
              <a:rPr lang="ru-RU" altLang="ru-RU" b="1" dirty="0">
                <a:solidFill>
                  <a:srgbClr val="28516A"/>
                </a:solidFill>
              </a:rPr>
              <a:t>прогнозы и интерпретация</a:t>
            </a:r>
          </a:p>
        </p:txBody>
      </p:sp>
    </p:spTree>
    <p:extLst>
      <p:ext uri="{BB962C8B-B14F-4D97-AF65-F5344CB8AC3E}">
        <p14:creationId xmlns:p14="http://schemas.microsoft.com/office/powerpoint/2010/main" val="248820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4F8ECBF3-C76B-4B44-8E1D-EA3DBCB0A3EA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920880" cy="45812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 и 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17767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l="-461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3AA6AFF-0DAB-4DCA-8764-DC4BCD366873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933AD99-D200-4B75-A3C3-DAF508A4A55E}"/>
                  </a:ext>
                </a:extLst>
              </p:cNvPr>
              <p:cNvSpPr/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3933AD99-D200-4B75-A3C3-DAF508A4A5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  <a:blipFill>
                <a:blip r:embed="rId4"/>
                <a:stretch>
                  <a:fillRect l="-1342" t="-10000" r="-4698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AB8E616-BCAC-445B-A001-B53BC0575D10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1023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F6F7ADC-DBDF-8445-BCFA-DD2208C24D2D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F6F7ADC-DBDF-8445-BCFA-DD2208C24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l="-461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2">
            <a:extLst>
              <a:ext uri="{FF2B5EF4-FFF2-40B4-BE49-F238E27FC236}">
                <a16:creationId xmlns:a16="http://schemas.microsoft.com/office/drawing/2014/main" id="{BF7744A3-9F94-0544-961F-7115302D6C20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3">
                <a:extLst>
                  <a:ext uri="{FF2B5EF4-FFF2-40B4-BE49-F238E27FC236}">
                    <a16:creationId xmlns:a16="http://schemas.microsoft.com/office/drawing/2014/main" id="{2E817809-24EE-7F43-AF31-F993D78C8043}"/>
                  </a:ext>
                </a:extLst>
              </p:cNvPr>
              <p:cNvSpPr/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3">
                <a:extLst>
                  <a:ext uri="{FF2B5EF4-FFF2-40B4-BE49-F238E27FC236}">
                    <a16:creationId xmlns:a16="http://schemas.microsoft.com/office/drawing/2014/main" id="{2E817809-24EE-7F43-AF31-F993D78C80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  <a:blipFill>
                <a:blip r:embed="rId4"/>
                <a:stretch>
                  <a:fillRect l="-1342" t="-10000" r="-4698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Овал 6">
            <a:extLst>
              <a:ext uri="{FF2B5EF4-FFF2-40B4-BE49-F238E27FC236}">
                <a16:creationId xmlns:a16="http://schemas.microsoft.com/office/drawing/2014/main" id="{F16BCA33-9FD3-2045-A70D-80BE87DEDB3B}"/>
              </a:ext>
            </a:extLst>
          </p:cNvPr>
          <p:cNvSpPr/>
          <p:nvPr/>
        </p:nvSpPr>
        <p:spPr>
          <a:xfrm>
            <a:off x="1835696" y="1487488"/>
            <a:ext cx="4320480" cy="79675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23">
            <a:extLst>
              <a:ext uri="{FF2B5EF4-FFF2-40B4-BE49-F238E27FC236}">
                <a16:creationId xmlns:a16="http://schemas.microsoft.com/office/drawing/2014/main" id="{AD6FF38F-BD6C-2140-BBCC-BD97273CA88E}"/>
              </a:ext>
            </a:extLst>
          </p:cNvPr>
          <p:cNvSpPr/>
          <p:nvPr/>
        </p:nvSpPr>
        <p:spPr>
          <a:xfrm>
            <a:off x="1918022" y="1026544"/>
            <a:ext cx="41558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детерминированная часть</a:t>
            </a:r>
          </a:p>
        </p:txBody>
      </p:sp>
      <p:sp>
        <p:nvSpPr>
          <p:cNvPr id="21" name="Прямоугольник 27">
            <a:extLst>
              <a:ext uri="{FF2B5EF4-FFF2-40B4-BE49-F238E27FC236}">
                <a16:creationId xmlns:a16="http://schemas.microsoft.com/office/drawing/2014/main" id="{249021AC-0601-1541-8D78-51834C07CE80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sp>
        <p:nvSpPr>
          <p:cNvPr id="22" name="Овал 47">
            <a:extLst>
              <a:ext uri="{FF2B5EF4-FFF2-40B4-BE49-F238E27FC236}">
                <a16:creationId xmlns:a16="http://schemas.microsoft.com/office/drawing/2014/main" id="{90F3D12D-482B-534B-BFC8-9D3DD2AAF033}"/>
              </a:ext>
            </a:extLst>
          </p:cNvPr>
          <p:cNvSpPr/>
          <p:nvPr/>
        </p:nvSpPr>
        <p:spPr>
          <a:xfrm>
            <a:off x="6246383" y="1603549"/>
            <a:ext cx="529212" cy="564633"/>
          </a:xfrm>
          <a:prstGeom prst="ellipse">
            <a:avLst/>
          </a:prstGeom>
          <a:solidFill>
            <a:srgbClr val="416F2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 49">
            <a:extLst>
              <a:ext uri="{FF2B5EF4-FFF2-40B4-BE49-F238E27FC236}">
                <a16:creationId xmlns:a16="http://schemas.microsoft.com/office/drawing/2014/main" id="{5A181FE2-D510-5744-9946-72C11DB57C2C}"/>
              </a:ext>
            </a:extLst>
          </p:cNvPr>
          <p:cNvSpPr/>
          <p:nvPr/>
        </p:nvSpPr>
        <p:spPr>
          <a:xfrm>
            <a:off x="6210531" y="1026544"/>
            <a:ext cx="2361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416F2F"/>
                </a:solidFill>
              </a:rPr>
              <a:t>случайная часть</a:t>
            </a:r>
          </a:p>
        </p:txBody>
      </p:sp>
    </p:spTree>
    <p:extLst>
      <p:ext uri="{BB962C8B-B14F-4D97-AF65-F5344CB8AC3E}">
        <p14:creationId xmlns:p14="http://schemas.microsoft.com/office/powerpoint/2010/main" val="77796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BEBA70DC-A6E7-AC4F-AF64-E16944BE53B9}"/>
                  </a:ext>
                </a:extLst>
              </p:cNvPr>
              <p:cNvSpPr/>
              <p:nvPr/>
            </p:nvSpPr>
            <p:spPr>
              <a:xfrm>
                <a:off x="1646391" y="3814224"/>
                <a:ext cx="585121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BEBA70DC-A6E7-AC4F-AF64-E16944BE53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91" y="3814224"/>
                <a:ext cx="5851217" cy="369332"/>
              </a:xfrm>
              <a:prstGeom prst="rect">
                <a:avLst/>
              </a:prstGeom>
              <a:blipFill>
                <a:blip r:embed="rId3"/>
                <a:stretch>
                  <a:fillRect l="-649" t="-10000" r="-1299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08EB80B-E7D4-495D-A15D-CEB3888E7B8B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08EB80B-E7D4-495D-A15D-CEB3888E7B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506187" cy="369332"/>
              </a:xfrm>
              <a:prstGeom prst="rect">
                <a:avLst/>
              </a:prstGeom>
              <a:blipFill>
                <a:blip r:embed="rId4"/>
                <a:stretch>
                  <a:fillRect l="-461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A4D0A0C-3C3F-4D28-A855-E98914BF72BE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53ED334A-80D0-4098-9C3C-D79AA23DF5D0}"/>
                  </a:ext>
                </a:extLst>
              </p:cNvPr>
              <p:cNvSpPr/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53ED334A-80D0-4098-9C3C-D79AA23DF5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888" y="3172326"/>
                <a:ext cx="1873782" cy="369332"/>
              </a:xfrm>
              <a:prstGeom prst="rect">
                <a:avLst/>
              </a:prstGeom>
              <a:blipFill>
                <a:blip r:embed="rId5"/>
                <a:stretch>
                  <a:fillRect l="-1342" t="-10000" r="-4698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Овал 6">
            <a:extLst>
              <a:ext uri="{FF2B5EF4-FFF2-40B4-BE49-F238E27FC236}">
                <a16:creationId xmlns:a16="http://schemas.microsoft.com/office/drawing/2014/main" id="{740193DE-F47A-468A-81B7-78FE8AA94129}"/>
              </a:ext>
            </a:extLst>
          </p:cNvPr>
          <p:cNvSpPr/>
          <p:nvPr/>
        </p:nvSpPr>
        <p:spPr>
          <a:xfrm>
            <a:off x="1835696" y="1487488"/>
            <a:ext cx="4320480" cy="79675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800F9A8-9B8C-4FBA-8165-133ADE2B6973}"/>
              </a:ext>
            </a:extLst>
          </p:cNvPr>
          <p:cNvSpPr/>
          <p:nvPr/>
        </p:nvSpPr>
        <p:spPr>
          <a:xfrm>
            <a:off x="1918022" y="1026544"/>
            <a:ext cx="41558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детерминированная часть</a:t>
            </a: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E34DCFE3-5581-4835-B81D-54A1D041089E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A9B75CCB-8820-4D90-94B2-6A0A47FED1EF}"/>
              </a:ext>
            </a:extLst>
          </p:cNvPr>
          <p:cNvSpPr/>
          <p:nvPr/>
        </p:nvSpPr>
        <p:spPr>
          <a:xfrm>
            <a:off x="6246383" y="1603549"/>
            <a:ext cx="529212" cy="564633"/>
          </a:xfrm>
          <a:prstGeom prst="ellipse">
            <a:avLst/>
          </a:prstGeom>
          <a:solidFill>
            <a:srgbClr val="416F2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7C788294-6125-43B9-85DE-F73A86ED6D8C}"/>
              </a:ext>
            </a:extLst>
          </p:cNvPr>
          <p:cNvSpPr/>
          <p:nvPr/>
        </p:nvSpPr>
        <p:spPr>
          <a:xfrm>
            <a:off x="6210531" y="1026544"/>
            <a:ext cx="2361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416F2F"/>
                </a:solidFill>
              </a:rPr>
              <a:t>случайная часть</a:t>
            </a:r>
          </a:p>
        </p:txBody>
      </p:sp>
    </p:spTree>
    <p:extLst>
      <p:ext uri="{BB962C8B-B14F-4D97-AF65-F5344CB8AC3E}">
        <p14:creationId xmlns:p14="http://schemas.microsoft.com/office/powerpoint/2010/main" val="49027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58F660-76B5-D74D-A4C9-D4C1D37693E7}"/>
                  </a:ext>
                </a:extLst>
              </p:cNvPr>
              <p:cNvSpPr txBox="1"/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58F660-76B5-D74D-A4C9-D4C1D37693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blipFill>
                <a:blip r:embed="rId3"/>
                <a:stretch>
                  <a:fillRect t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25">
            <a:extLst>
              <a:ext uri="{FF2B5EF4-FFF2-40B4-BE49-F238E27FC236}">
                <a16:creationId xmlns:a16="http://schemas.microsoft.com/office/drawing/2014/main" id="{5BA776C1-4905-1A4E-826B-0F1E654B5CBD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12" name="Прямоугольник 26">
            <a:extLst>
              <a:ext uri="{FF2B5EF4-FFF2-40B4-BE49-F238E27FC236}">
                <a16:creationId xmlns:a16="http://schemas.microsoft.com/office/drawing/2014/main" id="{AFA617D9-F5EA-7248-8AFD-B94776DBDFFC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grpSp>
        <p:nvGrpSpPr>
          <p:cNvPr id="13" name="Группа 27">
            <a:extLst>
              <a:ext uri="{FF2B5EF4-FFF2-40B4-BE49-F238E27FC236}">
                <a16:creationId xmlns:a16="http://schemas.microsoft.com/office/drawing/2014/main" id="{38A30DF5-7470-654F-B32D-73B7BEE22BBF}"/>
              </a:ext>
            </a:extLst>
          </p:cNvPr>
          <p:cNvGrpSpPr/>
          <p:nvPr/>
        </p:nvGrpSpPr>
        <p:grpSpPr>
          <a:xfrm>
            <a:off x="3459600" y="3172326"/>
            <a:ext cx="2655792" cy="841130"/>
            <a:chOff x="3460128" y="3172326"/>
            <a:chExt cx="2655792" cy="8411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Прямоугольник 28">
                  <a:extLst>
                    <a:ext uri="{FF2B5EF4-FFF2-40B4-BE49-F238E27FC236}">
                      <a16:creationId xmlns:a16="http://schemas.microsoft.com/office/drawing/2014/main" id="{C492FFFD-3062-2F40-B0EA-67BBCE79BDB7}"/>
                    </a:ext>
                  </a:extLst>
                </p:cNvPr>
                <p:cNvSpPr/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A6123F96-E19F-4948-9768-A469512E2F3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1609" r="-4290" b="-3770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Прямоугольник 29">
                  <a:extLst>
                    <a:ext uri="{FF2B5EF4-FFF2-40B4-BE49-F238E27FC236}">
                      <a16:creationId xmlns:a16="http://schemas.microsoft.com/office/drawing/2014/main" id="{330DC2FF-F7AD-4E46-AC13-F36C4DBDA190}"/>
                    </a:ext>
                  </a:extLst>
                </p:cNvPr>
                <p:cNvSpPr/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Прямоугольник 29">
                  <a:extLst>
                    <a:ext uri="{FF2B5EF4-FFF2-40B4-BE49-F238E27FC236}">
                      <a16:creationId xmlns:a16="http://schemas.microsoft.com/office/drawing/2014/main" id="{41D41487-6D2B-4B69-937A-6FA3AE18CF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920" r="-229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34741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22">
                <a:extLst>
                  <a:ext uri="{FF2B5EF4-FFF2-40B4-BE49-F238E27FC236}">
                    <a16:creationId xmlns:a16="http://schemas.microsoft.com/office/drawing/2014/main" id="{CA9D46F8-7BE5-F844-A044-D399B4073562}"/>
                  </a:ext>
                </a:extLst>
              </p:cNvPr>
              <p:cNvSpPr/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7" name="Прямоугольник 22">
                <a:extLst>
                  <a:ext uri="{FF2B5EF4-FFF2-40B4-BE49-F238E27FC236}">
                    <a16:creationId xmlns:a16="http://schemas.microsoft.com/office/drawing/2014/main" id="{CA9D46F8-7BE5-F844-A044-D399B40735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t="-10256" b="-1538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Прямоугольник 23">
            <a:extLst>
              <a:ext uri="{FF2B5EF4-FFF2-40B4-BE49-F238E27FC236}">
                <a16:creationId xmlns:a16="http://schemas.microsoft.com/office/drawing/2014/main" id="{7CA5D4EC-F429-9849-87EF-92BD9BEC90E7}"/>
              </a:ext>
            </a:extLst>
          </p:cNvPr>
          <p:cNvSpPr/>
          <p:nvPr/>
        </p:nvSpPr>
        <p:spPr>
          <a:xfrm>
            <a:off x="612000" y="4320000"/>
            <a:ext cx="81969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Наша МНК-оценка – линейная комбинация нормальных случайных величин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8CABB48-1EC0-D54F-99B3-98276E814574}"/>
                  </a:ext>
                </a:extLst>
              </p:cNvPr>
              <p:cNvSpPr txBox="1"/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8CABB48-1EC0-D54F-99B3-98276E8145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blipFill>
                <a:blip r:embed="rId4"/>
                <a:stretch>
                  <a:fillRect t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Прямоугольник 25">
            <a:extLst>
              <a:ext uri="{FF2B5EF4-FFF2-40B4-BE49-F238E27FC236}">
                <a16:creationId xmlns:a16="http://schemas.microsoft.com/office/drawing/2014/main" id="{A74F512D-9D85-C349-83A7-C9A247A025AA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26" name="Прямоугольник 26">
            <a:extLst>
              <a:ext uri="{FF2B5EF4-FFF2-40B4-BE49-F238E27FC236}">
                <a16:creationId xmlns:a16="http://schemas.microsoft.com/office/drawing/2014/main" id="{22604FB2-4843-5340-99E8-0DC1C0F29B13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grpSp>
        <p:nvGrpSpPr>
          <p:cNvPr id="27" name="Группа 27">
            <a:extLst>
              <a:ext uri="{FF2B5EF4-FFF2-40B4-BE49-F238E27FC236}">
                <a16:creationId xmlns:a16="http://schemas.microsoft.com/office/drawing/2014/main" id="{95DE9957-2326-644F-98D8-76ED379D1AEA}"/>
              </a:ext>
            </a:extLst>
          </p:cNvPr>
          <p:cNvGrpSpPr/>
          <p:nvPr/>
        </p:nvGrpSpPr>
        <p:grpSpPr>
          <a:xfrm>
            <a:off x="3459600" y="3172326"/>
            <a:ext cx="2655792" cy="841130"/>
            <a:chOff x="3460128" y="3172326"/>
            <a:chExt cx="2655792" cy="8411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Прямоугольник 28">
                  <a:extLst>
                    <a:ext uri="{FF2B5EF4-FFF2-40B4-BE49-F238E27FC236}">
                      <a16:creationId xmlns:a16="http://schemas.microsoft.com/office/drawing/2014/main" id="{A841956D-3B35-AB4F-8AE0-83B07BE00C65}"/>
                    </a:ext>
                  </a:extLst>
                </p:cNvPr>
                <p:cNvSpPr/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A6123F96-E19F-4948-9768-A469512E2F3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1609" r="-4290" b="-3770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Прямоугольник 29">
                  <a:extLst>
                    <a:ext uri="{FF2B5EF4-FFF2-40B4-BE49-F238E27FC236}">
                      <a16:creationId xmlns:a16="http://schemas.microsoft.com/office/drawing/2014/main" id="{37399558-DDD7-3B44-9808-AFB1236562DB}"/>
                    </a:ext>
                  </a:extLst>
                </p:cNvPr>
                <p:cNvSpPr/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Прямоугольник 29">
                  <a:extLst>
                    <a:ext uri="{FF2B5EF4-FFF2-40B4-BE49-F238E27FC236}">
                      <a16:creationId xmlns:a16="http://schemas.microsoft.com/office/drawing/2014/main" id="{41D41487-6D2B-4B69-937A-6FA3AE18CF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920" r="-229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68696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21">
                <a:extLst>
                  <a:ext uri="{FF2B5EF4-FFF2-40B4-BE49-F238E27FC236}">
                    <a16:creationId xmlns:a16="http://schemas.microsoft.com/office/drawing/2014/main" id="{3F312F51-3631-304A-8F2F-F7B622E03794}"/>
                  </a:ext>
                </a:extLst>
              </p:cNvPr>
              <p:cNvSpPr/>
              <p:nvPr/>
            </p:nvSpPr>
            <p:spPr>
              <a:xfrm>
                <a:off x="4735282" y="5317823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21">
                <a:extLst>
                  <a:ext uri="{FF2B5EF4-FFF2-40B4-BE49-F238E27FC236}">
                    <a16:creationId xmlns:a16="http://schemas.microsoft.com/office/drawing/2014/main" id="{3F312F51-3631-304A-8F2F-F7B622E037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5282" y="5317823"/>
                <a:ext cx="3184718" cy="481670"/>
              </a:xfrm>
              <a:prstGeom prst="rect">
                <a:avLst/>
              </a:prstGeom>
              <a:blipFill>
                <a:blip r:embed="rId3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22">
                <a:extLst>
                  <a:ext uri="{FF2B5EF4-FFF2-40B4-BE49-F238E27FC236}">
                    <a16:creationId xmlns:a16="http://schemas.microsoft.com/office/drawing/2014/main" id="{9EF7E98D-0570-7445-8930-48E05D5E2D45}"/>
                  </a:ext>
                </a:extLst>
              </p:cNvPr>
              <p:cNvSpPr/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7" name="Прямоугольник 22">
                <a:extLst>
                  <a:ext uri="{FF2B5EF4-FFF2-40B4-BE49-F238E27FC236}">
                    <a16:creationId xmlns:a16="http://schemas.microsoft.com/office/drawing/2014/main" id="{9EF7E98D-0570-7445-8930-48E05D5E2D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  <a:blipFill>
                <a:blip r:embed="rId4"/>
                <a:stretch>
                  <a:fillRect t="-10256" b="-1538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23">
            <a:extLst>
              <a:ext uri="{FF2B5EF4-FFF2-40B4-BE49-F238E27FC236}">
                <a16:creationId xmlns:a16="http://schemas.microsoft.com/office/drawing/2014/main" id="{62D5DA6F-ECA5-9B40-A708-A8550BB5182E}"/>
              </a:ext>
            </a:extLst>
          </p:cNvPr>
          <p:cNvSpPr/>
          <p:nvPr/>
        </p:nvSpPr>
        <p:spPr>
          <a:xfrm>
            <a:off x="612000" y="4320000"/>
            <a:ext cx="81969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Наша МНК-оценка – линейная комбинация нормальных случайных величин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7FFAE20-237D-7D4F-AA29-714D6C627AFB}"/>
                  </a:ext>
                </a:extLst>
              </p:cNvPr>
              <p:cNvSpPr txBox="1"/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7FFAE20-237D-7D4F-AA29-714D6C627A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blipFill>
                <a:blip r:embed="rId5"/>
                <a:stretch>
                  <a:fillRect t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Прямоугольник 25">
            <a:extLst>
              <a:ext uri="{FF2B5EF4-FFF2-40B4-BE49-F238E27FC236}">
                <a16:creationId xmlns:a16="http://schemas.microsoft.com/office/drawing/2014/main" id="{F330D668-E0D6-8646-8E6B-143A5E2D11BB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28" name="Прямоугольник 26">
            <a:extLst>
              <a:ext uri="{FF2B5EF4-FFF2-40B4-BE49-F238E27FC236}">
                <a16:creationId xmlns:a16="http://schemas.microsoft.com/office/drawing/2014/main" id="{4042E3AF-3BBC-3045-8063-63F9062D5493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grpSp>
        <p:nvGrpSpPr>
          <p:cNvPr id="29" name="Группа 27">
            <a:extLst>
              <a:ext uri="{FF2B5EF4-FFF2-40B4-BE49-F238E27FC236}">
                <a16:creationId xmlns:a16="http://schemas.microsoft.com/office/drawing/2014/main" id="{F7D89EF9-3858-D342-B305-4B1C8D8873F9}"/>
              </a:ext>
            </a:extLst>
          </p:cNvPr>
          <p:cNvGrpSpPr/>
          <p:nvPr/>
        </p:nvGrpSpPr>
        <p:grpSpPr>
          <a:xfrm>
            <a:off x="3459600" y="3172326"/>
            <a:ext cx="2655792" cy="841130"/>
            <a:chOff x="3460128" y="3172326"/>
            <a:chExt cx="2655792" cy="8411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Прямоугольник 28">
                  <a:extLst>
                    <a:ext uri="{FF2B5EF4-FFF2-40B4-BE49-F238E27FC236}">
                      <a16:creationId xmlns:a16="http://schemas.microsoft.com/office/drawing/2014/main" id="{C4776700-76C1-9949-A6F3-260F969C3FD1}"/>
                    </a:ext>
                  </a:extLst>
                </p:cNvPr>
                <p:cNvSpPr/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A6123F96-E19F-4948-9768-A469512E2F3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1609" r="-4290" b="-3770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Прямоугольник 29">
                  <a:extLst>
                    <a:ext uri="{FF2B5EF4-FFF2-40B4-BE49-F238E27FC236}">
                      <a16:creationId xmlns:a16="http://schemas.microsoft.com/office/drawing/2014/main" id="{A37D84AC-F5FF-4147-AC26-00A5CB963DDB}"/>
                    </a:ext>
                  </a:extLst>
                </p:cNvPr>
                <p:cNvSpPr/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Прямоугольник 29">
                  <a:extLst>
                    <a:ext uri="{FF2B5EF4-FFF2-40B4-BE49-F238E27FC236}">
                      <a16:creationId xmlns:a16="http://schemas.microsoft.com/office/drawing/2014/main" id="{41D41487-6D2B-4B69-937A-6FA3AE18CF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920" r="-229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933069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Нормальность остатков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1E1D007-596E-4448-A6EF-4498AB858B7E}"/>
                  </a:ext>
                </a:extLst>
              </p:cNvPr>
              <p:cNvSpPr/>
              <p:nvPr/>
            </p:nvSpPr>
            <p:spPr>
              <a:xfrm>
                <a:off x="4735282" y="5317823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1E1D007-596E-4448-A6EF-4498AB858B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5282" y="5317823"/>
                <a:ext cx="3184718" cy="481670"/>
              </a:xfrm>
              <a:prstGeom prst="rect">
                <a:avLst/>
              </a:prstGeom>
              <a:blipFill>
                <a:blip r:embed="rId3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5F5943C-3A6B-454E-B093-7BFEE849C557}"/>
                  </a:ext>
                </a:extLst>
              </p:cNvPr>
              <p:cNvSpPr/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5F5943C-3A6B-454E-B093-7BFEE849C5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184" y="5316583"/>
                <a:ext cx="2535502" cy="481670"/>
              </a:xfrm>
              <a:prstGeom prst="rect">
                <a:avLst/>
              </a:prstGeom>
              <a:blipFill>
                <a:blip r:embed="rId4"/>
                <a:stretch>
                  <a:fillRect t="-10256" b="-1538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72EBDF8-B55A-4028-A3B7-2DD1DC62FF7D}"/>
              </a:ext>
            </a:extLst>
          </p:cNvPr>
          <p:cNvSpPr/>
          <p:nvPr/>
        </p:nvSpPr>
        <p:spPr>
          <a:xfrm>
            <a:off x="612000" y="4320000"/>
            <a:ext cx="81969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Наша МНК-оценка – линейная комбинация нормальных случайных величин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2F90EAF-55D4-4E90-8669-044606957B6D}"/>
                  </a:ext>
                </a:extLst>
              </p:cNvPr>
              <p:cNvSpPr txBox="1"/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2F90EAF-55D4-4E90-8669-044606957B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800" y="1648053"/>
                <a:ext cx="1848135" cy="738664"/>
              </a:xfrm>
              <a:prstGeom prst="rect">
                <a:avLst/>
              </a:prstGeom>
              <a:blipFill>
                <a:blip r:embed="rId5"/>
                <a:stretch>
                  <a:fillRect t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1238056D-E24C-41D8-B4D2-ED50B083CD88}"/>
              </a:ext>
            </a:extLst>
          </p:cNvPr>
          <p:cNvSpPr/>
          <p:nvPr/>
        </p:nvSpPr>
        <p:spPr>
          <a:xfrm>
            <a:off x="612000" y="1026544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CB2CBDA-363F-4655-A544-2DEBCDC4424C}"/>
              </a:ext>
            </a:extLst>
          </p:cNvPr>
          <p:cNvSpPr/>
          <p:nvPr/>
        </p:nvSpPr>
        <p:spPr>
          <a:xfrm>
            <a:off x="612000" y="2520000"/>
            <a:ext cx="8196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ru-RU" sz="2400" dirty="0">
                <a:solidFill>
                  <a:srgbClr val="373737"/>
                </a:solidFill>
              </a:rPr>
              <a:t>Добавим предположение о нормальности остатков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</a:p>
        </p:txBody>
      </p: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698F7D0-3AB0-4E6A-935A-47D491F5FF6A}"/>
              </a:ext>
            </a:extLst>
          </p:cNvPr>
          <p:cNvGrpSpPr/>
          <p:nvPr/>
        </p:nvGrpSpPr>
        <p:grpSpPr>
          <a:xfrm>
            <a:off x="3459600" y="3172326"/>
            <a:ext cx="2655792" cy="841130"/>
            <a:chOff x="3460128" y="3172326"/>
            <a:chExt cx="2655792" cy="8411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A6123F96-E19F-4948-9768-A469512E2F33}"/>
                    </a:ext>
                  </a:extLst>
                </p:cNvPr>
                <p:cNvSpPr/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A6123F96-E19F-4948-9768-A469512E2F3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63888" y="3172326"/>
                  <a:ext cx="2274789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1609" r="-4290" b="-3770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Прямоугольник 29">
                  <a:extLst>
                    <a:ext uri="{FF2B5EF4-FFF2-40B4-BE49-F238E27FC236}">
                      <a16:creationId xmlns:a16="http://schemas.microsoft.com/office/drawing/2014/main" id="{41D41487-6D2B-4B69-937A-6FA3AE18CF4D}"/>
                    </a:ext>
                  </a:extLst>
                </p:cNvPr>
                <p:cNvSpPr/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∼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Прямоугольник 29">
                  <a:extLst>
                    <a:ext uri="{FF2B5EF4-FFF2-40B4-BE49-F238E27FC236}">
                      <a16:creationId xmlns:a16="http://schemas.microsoft.com/office/drawing/2014/main" id="{41D41487-6D2B-4B69-937A-6FA3AE18CF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0128" y="3644124"/>
                  <a:ext cx="2655792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920" r="-229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C3BAFD07-4BB8-47BD-B08D-265D5C226D7F}"/>
              </a:ext>
            </a:extLst>
          </p:cNvPr>
          <p:cNvGrpSpPr/>
          <p:nvPr/>
        </p:nvGrpSpPr>
        <p:grpSpPr>
          <a:xfrm>
            <a:off x="3563359" y="701850"/>
            <a:ext cx="5041089" cy="1715683"/>
            <a:chOff x="3563359" y="701850"/>
            <a:chExt cx="5041089" cy="1715683"/>
          </a:xfrm>
        </p:grpSpPr>
        <p:sp>
          <p:nvSpPr>
            <p:cNvPr id="17" name="Rectangle">
              <a:extLst>
                <a:ext uri="{FF2B5EF4-FFF2-40B4-BE49-F238E27FC236}">
                  <a16:creationId xmlns:a16="http://schemas.microsoft.com/office/drawing/2014/main" id="{F09F160D-B755-B940-BFA9-F3E151575CDF}"/>
                </a:ext>
              </a:extLst>
            </p:cNvPr>
            <p:cNvSpPr/>
            <p:nvPr/>
          </p:nvSpPr>
          <p:spPr>
            <a:xfrm>
              <a:off x="3563359" y="701850"/>
              <a:ext cx="5041089" cy="1715683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AF0EFE43-BE9F-4C58-91FD-65162EEC767A}"/>
                </a:ext>
              </a:extLst>
            </p:cNvPr>
            <p:cNvGrpSpPr/>
            <p:nvPr/>
          </p:nvGrpSpPr>
          <p:grpSpPr>
            <a:xfrm>
              <a:off x="3725889" y="774861"/>
              <a:ext cx="4878559" cy="1569660"/>
              <a:chOff x="3744403" y="780685"/>
              <a:chExt cx="4878559" cy="156966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4E64845-F8D9-9449-9D51-E85D48717220}"/>
                  </a:ext>
                </a:extLst>
              </p:cNvPr>
              <p:cNvSpPr txBox="1"/>
              <p:nvPr/>
            </p:nvSpPr>
            <p:spPr>
              <a:xfrm>
                <a:off x="4230475" y="780685"/>
                <a:ext cx="4392487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Если снять предположения </a:t>
                </a:r>
                <a:br>
                  <a:rPr lang="ru-RU" sz="2400" dirty="0">
                    <a:solidFill>
                      <a:srgbClr val="C0504D"/>
                    </a:solidFill>
                  </a:rPr>
                </a:br>
                <a:r>
                  <a:rPr lang="ru-RU" sz="2400" dirty="0">
                    <a:solidFill>
                      <a:srgbClr val="C0504D"/>
                    </a:solidFill>
                  </a:rPr>
                  <a:t>о нормальности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дисперсии </a:t>
                </a:r>
                <a:br>
                  <a:rPr lang="ru-RU" sz="2400" dirty="0">
                    <a:solidFill>
                      <a:srgbClr val="C0504D"/>
                    </a:solidFill>
                  </a:rPr>
                </a:br>
                <a:r>
                  <a:rPr lang="ru-RU" sz="2400" dirty="0">
                    <a:solidFill>
                      <a:srgbClr val="C0504D"/>
                    </a:solidFill>
                  </a:rPr>
                  <a:t>и математические ожидания </a:t>
                </a:r>
                <a:br>
                  <a:rPr lang="ru-RU" sz="2400" dirty="0">
                    <a:solidFill>
                      <a:srgbClr val="C0504D"/>
                    </a:solidFill>
                  </a:rPr>
                </a:br>
                <a:r>
                  <a:rPr lang="ru-RU" sz="2400" dirty="0">
                    <a:solidFill>
                      <a:srgbClr val="C0504D"/>
                    </a:solidFill>
                  </a:rPr>
                  <a:t>не изменятся</a:t>
                </a:r>
              </a:p>
            </p:txBody>
          </p:sp>
          <p:sp>
            <p:nvSpPr>
              <p:cNvPr id="2" name="Shape">
                <a:extLst>
                  <a:ext uri="{FF2B5EF4-FFF2-40B4-BE49-F238E27FC236}">
                    <a16:creationId xmlns:a16="http://schemas.microsoft.com/office/drawing/2014/main" id="{26BB3307-BBFC-400C-9A87-4930106653FF}"/>
                  </a:ext>
                </a:extLst>
              </p:cNvPr>
              <p:cNvSpPr/>
              <p:nvPr/>
            </p:nvSpPr>
            <p:spPr>
              <a:xfrm>
                <a:off x="3744403" y="861169"/>
                <a:ext cx="290687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01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479607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479607" cy="511294"/>
              </a:xfrm>
              <a:prstGeom prst="rect">
                <a:avLst/>
              </a:prstGeom>
              <a:blipFill>
                <a:blip r:embed="rId4"/>
                <a:stretch>
                  <a:fillRect t="-7317" b="-1219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94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B159CA9-4FEC-B948-84A0-61C08DA13A4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123602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8EF2B4A-1CEC-D84B-B601-3C7DD9C3528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125705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5F6C0368-A720-A045-AA76-BBC75F367A21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920880" cy="45812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 и метод максимального правдоподобия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из метода максимального правдоподобия получить функцию потерь</a:t>
            </a:r>
          </a:p>
        </p:txBody>
      </p:sp>
    </p:spTree>
    <p:extLst>
      <p:ext uri="{BB962C8B-B14F-4D97-AF65-F5344CB8AC3E}">
        <p14:creationId xmlns:p14="http://schemas.microsoft.com/office/powerpoint/2010/main" val="385589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B4951EB-615E-7C40-8638-31A6B34512B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132035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1713649-E2D6-4725-B5B0-FFE22AED58C3}"/>
              </a:ext>
            </a:extLst>
          </p:cNvPr>
          <p:cNvSpPr/>
          <p:nvPr/>
        </p:nvSpPr>
        <p:spPr>
          <a:xfrm>
            <a:off x="2016695" y="2767205"/>
            <a:ext cx="1501206" cy="542226"/>
          </a:xfrm>
          <a:prstGeom prst="roundRect">
            <a:avLst/>
          </a:prstGeom>
          <a:solidFill>
            <a:srgbClr val="C0504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C73922E4-C788-AF43-9BF8-9B9F2D918A9A}"/>
              </a:ext>
            </a:extLst>
          </p:cNvPr>
          <p:cNvSpPr/>
          <p:nvPr/>
        </p:nvSpPr>
        <p:spPr>
          <a:xfrm>
            <a:off x="5742541" y="2800204"/>
            <a:ext cx="629659" cy="494081"/>
          </a:xfrm>
          <a:prstGeom prst="ellipse">
            <a:avLst/>
          </a:prstGeom>
          <a:solidFill>
            <a:srgbClr val="C0504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3A0668D-AECA-C541-9F36-E5CF2737AA02}"/>
                  </a:ext>
                </a:extLst>
              </p:cNvPr>
              <p:cNvSpPr/>
              <p:nvPr/>
            </p:nvSpPr>
            <p:spPr>
              <a:xfrm>
                <a:off x="2536182" y="3312459"/>
                <a:ext cx="5082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3A0668D-AECA-C541-9F36-E5CF2737AA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182" y="3312459"/>
                <a:ext cx="508216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CC20E8C-9AE0-C04A-9BA5-A64C81A6B783}"/>
                  </a:ext>
                </a:extLst>
              </p:cNvPr>
              <p:cNvSpPr/>
              <p:nvPr/>
            </p:nvSpPr>
            <p:spPr>
              <a:xfrm>
                <a:off x="5845612" y="3316080"/>
                <a:ext cx="42351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6CC20E8C-9AE0-C04A-9BA5-A64C81A6B7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5612" y="3316080"/>
                <a:ext cx="423513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39D28EC1-1930-A542-B50A-775C66CDD06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99851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F21A731B-CDEF-874E-9BBC-22C88409D1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239575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ED2F709B-B2DA-904A-B9C1-079AD5BB65A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34409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/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  <a:blipFill>
                <a:blip r:embed="rId11"/>
                <a:stretch>
                  <a:fillRect r="-27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180881C-366F-B04D-A589-0A5BC990F35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227952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/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  <a:blipFill>
                <a:blip r:embed="rId11"/>
                <a:stretch>
                  <a:fillRect r="-27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/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  <a:blipFill>
                <a:blip r:embed="rId12"/>
                <a:stretch>
                  <a:fillRect r="-239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3EC6676F-0FBB-FA4A-9CD5-2009C2C6DD5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387835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/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  <a:blipFill>
                <a:blip r:embed="rId11"/>
                <a:stretch>
                  <a:fillRect r="-27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/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  <a:blipFill>
                <a:blip r:embed="rId12"/>
                <a:stretch>
                  <a:fillRect r="-239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/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  <a:blipFill>
                <a:blip r:embed="rId13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E55E97C3-4786-8045-85AF-64EB4777A3B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381029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/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  <a:blipFill>
                <a:blip r:embed="rId11"/>
                <a:stretch>
                  <a:fillRect r="-27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/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  <a:blipFill>
                <a:blip r:embed="rId12"/>
                <a:stretch>
                  <a:fillRect r="-239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/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  <a:blipFill>
                <a:blip r:embed="rId13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C805605-FD60-FC4B-B3BF-306FE938276E}"/>
                  </a:ext>
                </a:extLst>
              </p:cNvPr>
              <p:cNvSpPr/>
              <p:nvPr/>
            </p:nvSpPr>
            <p:spPr>
              <a:xfrm>
                <a:off x="2144589" y="5654947"/>
                <a:ext cx="438209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C805605-FD60-FC4B-B3BF-306FE93827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5654947"/>
                <a:ext cx="4382097" cy="461665"/>
              </a:xfrm>
              <a:prstGeom prst="rect">
                <a:avLst/>
              </a:prstGeom>
              <a:blipFill>
                <a:blip r:embed="rId14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C18F06B4-35A4-3D42-A877-8128C8148A8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204467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/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2E197708-3552-1146-90E4-F6A1327C1B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2535502" cy="481670"/>
              </a:xfrm>
              <a:prstGeom prst="rect">
                <a:avLst/>
              </a:prstGeom>
              <a:blipFill>
                <a:blip r:embed="rId3"/>
                <a:stretch>
                  <a:fillRect l="-500" t="-10526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/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31D8044D-5D3B-894C-B42E-04F77C3276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82254"/>
                <a:ext cx="3546932" cy="511294"/>
              </a:xfrm>
              <a:prstGeom prst="rect">
                <a:avLst/>
              </a:prstGeom>
              <a:blipFill>
                <a:blip r:embed="rId4"/>
                <a:stretch>
                  <a:fillRect t="-7317" r="-35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/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0CB5D5D-10AD-A74F-9FCC-16FDCF956A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631883"/>
                <a:ext cx="2773131" cy="461665"/>
              </a:xfrm>
              <a:prstGeom prst="rect">
                <a:avLst/>
              </a:prstGeom>
              <a:blipFill>
                <a:blip r:embed="rId5"/>
                <a:stretch>
                  <a:fillRect r="-45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/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E50717EE-7D11-9C40-BD6E-E0066AEE2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243417"/>
                <a:ext cx="3505640" cy="461665"/>
              </a:xfrm>
              <a:prstGeom prst="rect">
                <a:avLst/>
              </a:prstGeom>
              <a:blipFill>
                <a:blip r:embed="rId6"/>
                <a:stretch>
                  <a:fillRect r="-361" b="-15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/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64E92BC-C9F3-604E-A081-85592592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8844" y="2800204"/>
                <a:ext cx="501534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/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2A1CD605-7927-164F-BB4D-0DC2E198D3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570" y="2800204"/>
                <a:ext cx="763542" cy="461665"/>
              </a:xfrm>
              <a:prstGeom prst="rect">
                <a:avLst/>
              </a:prstGeom>
              <a:blipFill>
                <a:blip r:embed="rId8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/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B06FCDFE-78D8-354A-B1FF-F6EFC92A3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658132"/>
                <a:ext cx="4188775" cy="511294"/>
              </a:xfrm>
              <a:prstGeom prst="rect">
                <a:avLst/>
              </a:prstGeom>
              <a:blipFill>
                <a:blip r:embed="rId9"/>
                <a:stretch>
                  <a:fillRect t="-7317" r="-303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/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019DA37-DB78-E04A-9771-2B2A154C50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4484" y="733248"/>
                <a:ext cx="3469475" cy="511294"/>
              </a:xfrm>
              <a:prstGeom prst="rect">
                <a:avLst/>
              </a:prstGeom>
              <a:blipFill>
                <a:blip r:embed="rId10"/>
                <a:stretch>
                  <a:fillRect t="-7317" b="-146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/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B2324951-C8D8-1E43-B1BD-67F3019761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216558"/>
                <a:ext cx="4573752" cy="461665"/>
              </a:xfrm>
              <a:prstGeom prst="rect">
                <a:avLst/>
              </a:prstGeom>
              <a:blipFill>
                <a:blip r:embed="rId11"/>
                <a:stretch>
                  <a:fillRect r="-277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/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BDF4BEE-9760-FF42-B9B6-F104828706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4769423"/>
                <a:ext cx="5306261" cy="461665"/>
              </a:xfrm>
              <a:prstGeom prst="rect">
                <a:avLst/>
              </a:prstGeom>
              <a:blipFill>
                <a:blip r:embed="rId12"/>
                <a:stretch>
                  <a:fillRect r="-239"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/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25A7DDC-98AC-5049-BCAF-31A3DF994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5231088"/>
                <a:ext cx="4546181" cy="461665"/>
              </a:xfrm>
              <a:prstGeom prst="rect">
                <a:avLst/>
              </a:prstGeom>
              <a:blipFill>
                <a:blip r:embed="rId13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C805605-FD60-FC4B-B3BF-306FE938276E}"/>
                  </a:ext>
                </a:extLst>
              </p:cNvPr>
              <p:cNvSpPr/>
              <p:nvPr/>
            </p:nvSpPr>
            <p:spPr>
              <a:xfrm>
                <a:off x="2144589" y="5654947"/>
                <a:ext cx="438209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C805605-FD60-FC4B-B3BF-306FE93827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589" y="5654947"/>
                <a:ext cx="4382097" cy="461665"/>
              </a:xfrm>
              <a:prstGeom prst="rect">
                <a:avLst/>
              </a:prstGeom>
              <a:blipFill>
                <a:blip r:embed="rId14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FDC2C188-06B9-D74C-855B-747D3ED5CD7C}"/>
                  </a:ext>
                </a:extLst>
              </p:cNvPr>
              <p:cNvSpPr/>
              <p:nvPr/>
            </p:nvSpPr>
            <p:spPr>
              <a:xfrm>
                <a:off x="6226957" y="5652165"/>
                <a:ext cx="20472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dirty="0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dirty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 dirty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dirty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sz="2400" i="1" dirty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2400" i="1" dirty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  <m:sup>
                        <m:r>
                          <a:rPr lang="en-US" sz="2400" i="1" dirty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FDC2C188-06B9-D74C-855B-747D3ED5CD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6957" y="5652165"/>
                <a:ext cx="2047227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105B66B9-DD9A-D347-84CF-214E7972B8A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</p:spTree>
    <p:extLst>
      <p:ext uri="{BB962C8B-B14F-4D97-AF65-F5344CB8AC3E}">
        <p14:creationId xmlns:p14="http://schemas.microsoft.com/office/powerpoint/2010/main" val="418956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6" name="applause.wav"/>
          </p:stSnd>
        </p:sndAc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Проверка гипотез и доверительные интервалы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4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5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6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650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8CFF2920-F249-894B-887F-BB79AD5AB851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920880" cy="45812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 и метод максимального правдоподобия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из метода максимального правдоподобия получить функцию потерь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Два великих вопроса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ответы на которые ищутся разными методами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устроен мир?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будет завтра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?”</a:t>
            </a:r>
          </a:p>
        </p:txBody>
      </p:sp>
    </p:spTree>
    <p:extLst>
      <p:ext uri="{BB962C8B-B14F-4D97-AF65-F5344CB8AC3E}">
        <p14:creationId xmlns:p14="http://schemas.microsoft.com/office/powerpoint/2010/main" val="308595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Проверка гипотез и доверительные интервалы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4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5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6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2E016F-918E-4C40-84C5-3ABFF9F8A806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97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Проверка гипотез и доверительные интервалы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4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5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6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ED324B4-787D-794D-8FF3-52E1DEAB192F}"/>
                  </a:ext>
                </a:extLst>
              </p:cNvPr>
              <p:cNvSpPr/>
              <p:nvPr/>
            </p:nvSpPr>
            <p:spPr>
              <a:xfrm>
                <a:off x="1549175" y="3228102"/>
                <a:ext cx="6355137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𝑠𝑒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𝑗𝑗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𝑅𝑆𝑆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𝑗𝑗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ED324B4-787D-794D-8FF3-52E1DEAB19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9175" y="3228102"/>
                <a:ext cx="6355137" cy="786241"/>
              </a:xfrm>
              <a:prstGeom prst="rect">
                <a:avLst/>
              </a:prstGeom>
              <a:blipFill>
                <a:blip r:embed="rId8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AB2F1BD-2DA0-450C-8E0E-F6C79829ED4B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79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Проверка гипотез и доверительные интервалы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4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5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6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195649-6CD5-0845-8953-2FE5BBE95391}"/>
              </a:ext>
            </a:extLst>
          </p:cNvPr>
          <p:cNvSpPr/>
          <p:nvPr/>
        </p:nvSpPr>
        <p:spPr>
          <a:xfrm>
            <a:off x="612000" y="3420000"/>
            <a:ext cx="4392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Доверительный интервал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/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  <a:blipFill>
                <a:blip r:embed="rId8"/>
                <a:stretch>
                  <a:fillRect l="-877" t="-588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AB87F88-9A02-4CEF-AEFD-AD98EDA8AB44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4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Проверка гипотез и доверительные интервалы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3714F58-AB8D-AA41-B69F-E90655AFA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4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5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03C3876-D2B5-C640-9291-91DD0D196B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6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3222870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/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  <a:blipFill>
                <a:blip r:embed="rId8"/>
                <a:stretch>
                  <a:fillRect l="-877" t="-588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1292851-C201-B94D-A167-25C57033D29E}"/>
              </a:ext>
            </a:extLst>
          </p:cNvPr>
          <p:cNvSpPr/>
          <p:nvPr/>
        </p:nvSpPr>
        <p:spPr>
          <a:xfrm>
            <a:off x="612000" y="4716000"/>
            <a:ext cx="36755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Тестирование гипотез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/>
              <p:nvPr/>
            </p:nvSpPr>
            <p:spPr>
              <a:xfrm>
                <a:off x="2885563" y="5202758"/>
                <a:ext cx="4989058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−5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563" y="5202758"/>
                <a:ext cx="4989058" cy="1000595"/>
              </a:xfrm>
              <a:prstGeom prst="rect">
                <a:avLst/>
              </a:prstGeom>
              <a:blipFill>
                <a:blip r:embed="rId9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9D69B2A-56FB-E44E-97D2-FDABE657C41B}"/>
              </a:ext>
            </a:extLst>
          </p:cNvPr>
          <p:cNvGrpSpPr/>
          <p:nvPr/>
        </p:nvGrpSpPr>
        <p:grpSpPr>
          <a:xfrm>
            <a:off x="1181121" y="527785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10"/>
                  <a:stretch>
                    <a:fillRect l="-6107" b="-526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11"/>
                  <a:stretch>
                    <a:fillRect l="-6107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225E3CA-C340-4622-B2C3-CBCA42E6C0E8}"/>
              </a:ext>
            </a:extLst>
          </p:cNvPr>
          <p:cNvSpPr/>
          <p:nvPr/>
        </p:nvSpPr>
        <p:spPr>
          <a:xfrm>
            <a:off x="612000" y="3420000"/>
            <a:ext cx="4392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Доверительный интервал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01CC027-5B5B-4A1A-AED8-2C613FAE664C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17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1">
            <a:extLst>
              <a:ext uri="{FF2B5EF4-FFF2-40B4-BE49-F238E27FC236}">
                <a16:creationId xmlns:a16="http://schemas.microsoft.com/office/drawing/2014/main" id="{91D224BC-07A8-47D7-B22E-1D1E8F118F9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Нормальность не панацея (асимптотика)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6450E5C-509A-DA4A-8605-964E76AAC7FF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6450E5C-509A-DA4A-8605-964E76AAC7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8">
                <a:extLst>
                  <a:ext uri="{FF2B5EF4-FFF2-40B4-BE49-F238E27FC236}">
                    <a16:creationId xmlns:a16="http://schemas.microsoft.com/office/drawing/2014/main" id="{52AB8A46-6A3F-4940-A6B0-AF6A9BA6939F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6" name="Прямоугольник 8">
                <a:extLst>
                  <a:ext uri="{FF2B5EF4-FFF2-40B4-BE49-F238E27FC236}">
                    <a16:creationId xmlns:a16="http://schemas.microsoft.com/office/drawing/2014/main" id="{52AB8A46-6A3F-4940-A6B0-AF6A9BA693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4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6">
                <a:extLst>
                  <a:ext uri="{FF2B5EF4-FFF2-40B4-BE49-F238E27FC236}">
                    <a16:creationId xmlns:a16="http://schemas.microsoft.com/office/drawing/2014/main" id="{21829A3B-5450-6549-B325-FC4C918F8097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2518125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(0, 1)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28" name="Прямоугольник 6">
                <a:extLst>
                  <a:ext uri="{FF2B5EF4-FFF2-40B4-BE49-F238E27FC236}">
                    <a16:creationId xmlns:a16="http://schemas.microsoft.com/office/drawing/2014/main" id="{21829A3B-5450-6549-B325-FC4C918F80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2518125" cy="1000595"/>
              </a:xfrm>
              <a:prstGeom prst="rect">
                <a:avLst/>
              </a:prstGeom>
              <a:blipFill>
                <a:blip r:embed="rId5"/>
                <a:stretch>
                  <a:fillRect t="-3750" r="-503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1">
                <a:extLst>
                  <a:ext uri="{FF2B5EF4-FFF2-40B4-BE49-F238E27FC236}">
                    <a16:creationId xmlns:a16="http://schemas.microsoft.com/office/drawing/2014/main" id="{0BA4A23F-E231-3E46-902F-C273D21371E2}"/>
                  </a:ext>
                </a:extLst>
              </p:cNvPr>
              <p:cNvSpPr/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30" name="Прямоугольник 1">
                <a:extLst>
                  <a:ext uri="{FF2B5EF4-FFF2-40B4-BE49-F238E27FC236}">
                    <a16:creationId xmlns:a16="http://schemas.microsoft.com/office/drawing/2014/main" id="{0BA4A23F-E231-3E46-902F-C273D21371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  <a:blipFill>
                <a:blip r:embed="rId6"/>
                <a:stretch>
                  <a:fillRect l="-877" t="-5882" r="-8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13">
                <a:extLst>
                  <a:ext uri="{FF2B5EF4-FFF2-40B4-BE49-F238E27FC236}">
                    <a16:creationId xmlns:a16="http://schemas.microsoft.com/office/drawing/2014/main" id="{48CD623F-127A-4849-867B-D27FB912E644}"/>
                  </a:ext>
                </a:extLst>
              </p:cNvPr>
              <p:cNvSpPr/>
              <p:nvPr/>
            </p:nvSpPr>
            <p:spPr>
              <a:xfrm>
                <a:off x="2885563" y="5202758"/>
                <a:ext cx="3404585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−5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32" name="Прямоугольник 13">
                <a:extLst>
                  <a:ext uri="{FF2B5EF4-FFF2-40B4-BE49-F238E27FC236}">
                    <a16:creationId xmlns:a16="http://schemas.microsoft.com/office/drawing/2014/main" id="{48CD623F-127A-4849-867B-D27FB912E6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563" y="5202758"/>
                <a:ext cx="3404585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4" name="Группа 14">
            <a:extLst>
              <a:ext uri="{FF2B5EF4-FFF2-40B4-BE49-F238E27FC236}">
                <a16:creationId xmlns:a16="http://schemas.microsoft.com/office/drawing/2014/main" id="{C10E1E39-B131-6642-8EF7-C74BE163F874}"/>
              </a:ext>
            </a:extLst>
          </p:cNvPr>
          <p:cNvGrpSpPr/>
          <p:nvPr/>
        </p:nvGrpSpPr>
        <p:grpSpPr>
          <a:xfrm>
            <a:off x="1181121" y="527785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Объект 5">
                  <a:extLst>
                    <a:ext uri="{FF2B5EF4-FFF2-40B4-BE49-F238E27FC236}">
                      <a16:creationId xmlns:a16="http://schemas.microsoft.com/office/drawing/2014/main" id="{3F5E69B0-74C6-554C-ACDC-AA6A5F46680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40" name="Объект 5">
                  <a:extLst>
                    <a:ext uri="{FF2B5EF4-FFF2-40B4-BE49-F238E27FC236}">
                      <a16:creationId xmlns:a16="http://schemas.microsoft.com/office/drawing/2014/main" id="{3F5E69B0-74C6-554C-ACDC-AA6A5F4668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8"/>
                  <a:stretch>
                    <a:fillRect l="-6870" b="-5128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Объект 5">
                  <a:extLst>
                    <a:ext uri="{FF2B5EF4-FFF2-40B4-BE49-F238E27FC236}">
                      <a16:creationId xmlns:a16="http://schemas.microsoft.com/office/drawing/2014/main" id="{74E25880-900A-EB46-A03A-A0971DEBFEC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41" name="Объект 5">
                  <a:extLst>
                    <a:ext uri="{FF2B5EF4-FFF2-40B4-BE49-F238E27FC236}">
                      <a16:creationId xmlns:a16="http://schemas.microsoft.com/office/drawing/2014/main" id="{74E25880-900A-EB46-A03A-A0971DEBFEC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9"/>
                  <a:stretch>
                    <a:fillRect l="-6870" b="-7692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26">
                <a:extLst>
                  <a:ext uri="{FF2B5EF4-FFF2-40B4-BE49-F238E27FC236}">
                    <a16:creationId xmlns:a16="http://schemas.microsoft.com/office/drawing/2014/main" id="{F9828995-D9B3-E44D-BD43-CD36B65B08DE}"/>
                  </a:ext>
                </a:extLst>
              </p:cNvPr>
              <p:cNvSpPr/>
              <p:nvPr/>
            </p:nvSpPr>
            <p:spPr>
              <a:xfrm>
                <a:off x="3632484" y="2354515"/>
                <a:ext cx="60542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26">
                <a:extLst>
                  <a:ext uri="{FF2B5EF4-FFF2-40B4-BE49-F238E27FC236}">
                    <a16:creationId xmlns:a16="http://schemas.microsoft.com/office/drawing/2014/main" id="{F9828995-D9B3-E44D-BD43-CD36B65B08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2484" y="2354515"/>
                <a:ext cx="605422" cy="369332"/>
              </a:xfrm>
              <a:prstGeom prst="rect">
                <a:avLst/>
              </a:prstGeom>
              <a:blipFill>
                <a:blip r:embed="rId10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Прямоугольник 2">
            <a:extLst>
              <a:ext uri="{FF2B5EF4-FFF2-40B4-BE49-F238E27FC236}">
                <a16:creationId xmlns:a16="http://schemas.microsoft.com/office/drawing/2014/main" id="{16AB428D-FD31-674A-8906-AE2CD3A771FA}"/>
              </a:ext>
            </a:extLst>
          </p:cNvPr>
          <p:cNvSpPr/>
          <p:nvPr/>
        </p:nvSpPr>
        <p:spPr>
          <a:xfrm>
            <a:off x="612000" y="4716000"/>
            <a:ext cx="36755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Тестирование гипотез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44" name="Прямоугольник 12">
            <a:extLst>
              <a:ext uri="{FF2B5EF4-FFF2-40B4-BE49-F238E27FC236}">
                <a16:creationId xmlns:a16="http://schemas.microsoft.com/office/drawing/2014/main" id="{F36035A8-0A58-5A4F-8815-06C10E446F53}"/>
              </a:ext>
            </a:extLst>
          </p:cNvPr>
          <p:cNvSpPr/>
          <p:nvPr/>
        </p:nvSpPr>
        <p:spPr>
          <a:xfrm>
            <a:off x="612000" y="3420000"/>
            <a:ext cx="4392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Доверительный интервал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45" name="Прямоугольник 20">
            <a:extLst>
              <a:ext uri="{FF2B5EF4-FFF2-40B4-BE49-F238E27FC236}">
                <a16:creationId xmlns:a16="http://schemas.microsoft.com/office/drawing/2014/main" id="{30688CD9-C249-494F-9A12-13568C25B3F0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30">
                <a:extLst>
                  <a:ext uri="{FF2B5EF4-FFF2-40B4-BE49-F238E27FC236}">
                    <a16:creationId xmlns:a16="http://schemas.microsoft.com/office/drawing/2014/main" id="{7764D6D8-88A1-4148-8807-C0229FACE5A3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30">
                <a:extLst>
                  <a:ext uri="{FF2B5EF4-FFF2-40B4-BE49-F238E27FC236}">
                    <a16:creationId xmlns:a16="http://schemas.microsoft.com/office/drawing/2014/main" id="{7764D6D8-88A1-4148-8807-C0229FACE5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11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31">
                <a:extLst>
                  <a:ext uri="{FF2B5EF4-FFF2-40B4-BE49-F238E27FC236}">
                    <a16:creationId xmlns:a16="http://schemas.microsoft.com/office/drawing/2014/main" id="{7B132B18-4651-414A-8F7B-A0E84A57F03D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7" name="Прямоугольник 31">
                <a:extLst>
                  <a:ext uri="{FF2B5EF4-FFF2-40B4-BE49-F238E27FC236}">
                    <a16:creationId xmlns:a16="http://schemas.microsoft.com/office/drawing/2014/main" id="{7B132B18-4651-414A-8F7B-A0E84A57F0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12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32">
                <a:extLst>
                  <a:ext uri="{FF2B5EF4-FFF2-40B4-BE49-F238E27FC236}">
                    <a16:creationId xmlns:a16="http://schemas.microsoft.com/office/drawing/2014/main" id="{D5812D36-7282-8C4A-BB56-106481E94DAF}"/>
                  </a:ext>
                </a:extLst>
              </p:cNvPr>
              <p:cNvSpPr/>
              <p:nvPr/>
            </p:nvSpPr>
            <p:spPr>
              <a:xfrm>
                <a:off x="971600" y="2456111"/>
                <a:ext cx="16336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32">
                <a:extLst>
                  <a:ext uri="{FF2B5EF4-FFF2-40B4-BE49-F238E27FC236}">
                    <a16:creationId xmlns:a16="http://schemas.microsoft.com/office/drawing/2014/main" id="{D5812D36-7282-8C4A-BB56-106481E94D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2456111"/>
                <a:ext cx="1633652" cy="461665"/>
              </a:xfrm>
              <a:prstGeom prst="rect">
                <a:avLst/>
              </a:prstGeom>
              <a:blipFill>
                <a:blip r:embed="rId13"/>
                <a:stretch>
                  <a:fillRect l="-5426"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Группа 33">
            <a:extLst>
              <a:ext uri="{FF2B5EF4-FFF2-40B4-BE49-F238E27FC236}">
                <a16:creationId xmlns:a16="http://schemas.microsoft.com/office/drawing/2014/main" id="{1BE7824F-29F1-AA46-BBF3-D1748666CBB7}"/>
              </a:ext>
            </a:extLst>
          </p:cNvPr>
          <p:cNvGrpSpPr/>
          <p:nvPr/>
        </p:nvGrpSpPr>
        <p:grpSpPr>
          <a:xfrm>
            <a:off x="4906226" y="1109665"/>
            <a:ext cx="288032" cy="364237"/>
            <a:chOff x="4906226" y="1113466"/>
            <a:chExt cx="288032" cy="364237"/>
          </a:xfrm>
        </p:grpSpPr>
        <p:cxnSp>
          <p:nvCxnSpPr>
            <p:cNvPr id="50" name="Прямая соединительная линия 34">
              <a:extLst>
                <a:ext uri="{FF2B5EF4-FFF2-40B4-BE49-F238E27FC236}">
                  <a16:creationId xmlns:a16="http://schemas.microsoft.com/office/drawing/2014/main" id="{91C84222-4A1C-274C-8BFA-D5147E834A27}"/>
                </a:ext>
              </a:extLst>
            </p:cNvPr>
            <p:cNvCxnSpPr>
              <a:cxnSpLocks/>
            </p:cNvCxnSpPr>
            <p:nvPr/>
          </p:nvCxnSpPr>
          <p:spPr>
            <a:xfrm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Прямая соединительная линия 35">
              <a:extLst>
                <a:ext uri="{FF2B5EF4-FFF2-40B4-BE49-F238E27FC236}">
                  <a16:creationId xmlns:a16="http://schemas.microsoft.com/office/drawing/2014/main" id="{D61D21A8-BB76-764F-9139-E9736B4070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Группа 36">
            <a:extLst>
              <a:ext uri="{FF2B5EF4-FFF2-40B4-BE49-F238E27FC236}">
                <a16:creationId xmlns:a16="http://schemas.microsoft.com/office/drawing/2014/main" id="{61FFAD7D-E90A-634E-B254-7032FCE78BDE}"/>
              </a:ext>
            </a:extLst>
          </p:cNvPr>
          <p:cNvGrpSpPr/>
          <p:nvPr/>
        </p:nvGrpSpPr>
        <p:grpSpPr>
          <a:xfrm>
            <a:off x="4903646" y="1683148"/>
            <a:ext cx="288032" cy="364237"/>
            <a:chOff x="4906226" y="1113466"/>
            <a:chExt cx="288032" cy="364237"/>
          </a:xfrm>
        </p:grpSpPr>
        <p:cxnSp>
          <p:nvCxnSpPr>
            <p:cNvPr id="53" name="Прямая соединительная линия 37">
              <a:extLst>
                <a:ext uri="{FF2B5EF4-FFF2-40B4-BE49-F238E27FC236}">
                  <a16:creationId xmlns:a16="http://schemas.microsoft.com/office/drawing/2014/main" id="{5C86482C-814B-2945-A794-DD5CB58C9A4B}"/>
                </a:ext>
              </a:extLst>
            </p:cNvPr>
            <p:cNvCxnSpPr>
              <a:cxnSpLocks/>
            </p:cNvCxnSpPr>
            <p:nvPr/>
          </p:nvCxnSpPr>
          <p:spPr>
            <a:xfrm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Прямая соединительная линия 38">
              <a:extLst>
                <a:ext uri="{FF2B5EF4-FFF2-40B4-BE49-F238E27FC236}">
                  <a16:creationId xmlns:a16="http://schemas.microsoft.com/office/drawing/2014/main" id="{377ACCB0-8581-B448-9056-2F5040B697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389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Нормальность </a:t>
            </a:r>
            <a:r>
              <a:rPr lang="ru-RU"/>
              <a:t>не панацея</a:t>
            </a:r>
            <a:r>
              <a:rPr lang="en-US"/>
              <a:t> (</a:t>
            </a:r>
            <a:r>
              <a:rPr lang="ru-RU" dirty="0"/>
              <a:t>асимптотика)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863" y="1101908"/>
                <a:ext cx="1714444" cy="369332"/>
              </a:xfrm>
              <a:prstGeom prst="rect">
                <a:avLst/>
              </a:prstGeom>
              <a:blipFill>
                <a:blip r:embed="rId3"/>
                <a:stretch>
                  <a:fillRect l="-3676" t="-6667" r="-1471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/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0BB15D48-83C9-E545-B63D-4565BDCFC0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1591884"/>
                <a:ext cx="2535502" cy="481670"/>
              </a:xfrm>
              <a:prstGeom prst="rect">
                <a:avLst/>
              </a:prstGeom>
              <a:blipFill>
                <a:blip r:embed="rId4"/>
                <a:stretch>
                  <a:fillRect l="-500" t="-10256" b="-128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/>
              <p:nvPr/>
            </p:nvSpPr>
            <p:spPr>
              <a:xfrm>
                <a:off x="2676133" y="2233395"/>
                <a:ext cx="2518125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(0, 1)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152E0D75-D7F1-B14F-ABF1-2AE2BCA829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33" y="2233395"/>
                <a:ext cx="2518125" cy="1000595"/>
              </a:xfrm>
              <a:prstGeom prst="rect">
                <a:avLst/>
              </a:prstGeom>
              <a:blipFill>
                <a:blip r:embed="rId5"/>
                <a:stretch>
                  <a:fillRect t="-3750" r="-503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/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ADAFF4F8-55DA-8640-89F2-120196240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110" y="3942812"/>
                <a:ext cx="5782096" cy="638316"/>
              </a:xfrm>
              <a:prstGeom prst="rect">
                <a:avLst/>
              </a:prstGeom>
              <a:blipFill>
                <a:blip r:embed="rId6"/>
                <a:stretch>
                  <a:fillRect l="-877" t="-5882" r="-8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/>
              <p:nvPr/>
            </p:nvSpPr>
            <p:spPr>
              <a:xfrm>
                <a:off x="2885563" y="5202758"/>
                <a:ext cx="3404585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−5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563" y="5202758"/>
                <a:ext cx="3404585" cy="1000595"/>
              </a:xfrm>
              <a:prstGeom prst="rect">
                <a:avLst/>
              </a:prstGeom>
              <a:blipFill>
                <a:blip r:embed="rId7"/>
                <a:stretch>
                  <a:fillRect t="-3750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9D69B2A-56FB-E44E-97D2-FDABE657C41B}"/>
              </a:ext>
            </a:extLst>
          </p:cNvPr>
          <p:cNvGrpSpPr/>
          <p:nvPr/>
        </p:nvGrpSpPr>
        <p:grpSpPr>
          <a:xfrm>
            <a:off x="1181121" y="527785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8"/>
                  <a:stretch>
                    <a:fillRect l="-6870" b="-5128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≠5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9"/>
                  <a:stretch>
                    <a:fillRect l="-6870" b="-7692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F44B03D2-69F5-BA4A-B596-F919C24CF31B}"/>
                  </a:ext>
                </a:extLst>
              </p:cNvPr>
              <p:cNvSpPr/>
              <p:nvPr/>
            </p:nvSpPr>
            <p:spPr>
              <a:xfrm>
                <a:off x="3632484" y="2354515"/>
                <a:ext cx="60542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F44B03D2-69F5-BA4A-B596-F919C24CF3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2484" y="2354515"/>
                <a:ext cx="605422" cy="369332"/>
              </a:xfrm>
              <a:prstGeom prst="rect">
                <a:avLst/>
              </a:prstGeom>
              <a:blipFill>
                <a:blip r:embed="rId10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80FDC22E-5840-4B5B-B156-6D7ED67AF251}"/>
              </a:ext>
            </a:extLst>
          </p:cNvPr>
          <p:cNvGrpSpPr/>
          <p:nvPr/>
        </p:nvGrpSpPr>
        <p:grpSpPr>
          <a:xfrm>
            <a:off x="5430686" y="2354514"/>
            <a:ext cx="2669706" cy="1362517"/>
            <a:chOff x="5430686" y="2354514"/>
            <a:chExt cx="2669706" cy="1362517"/>
          </a:xfrm>
        </p:grpSpPr>
        <p:sp>
          <p:nvSpPr>
            <p:cNvPr id="26" name="Rectangle">
              <a:extLst>
                <a:ext uri="{FF2B5EF4-FFF2-40B4-BE49-F238E27FC236}">
                  <a16:creationId xmlns:a16="http://schemas.microsoft.com/office/drawing/2014/main" id="{B447FC2A-3D4E-D947-AFA6-E657FC175CD4}"/>
                </a:ext>
              </a:extLst>
            </p:cNvPr>
            <p:cNvSpPr/>
            <p:nvPr/>
          </p:nvSpPr>
          <p:spPr>
            <a:xfrm>
              <a:off x="5430686" y="2354514"/>
              <a:ext cx="2669706" cy="1362517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9DF3EB-5D5B-144D-9BDA-21504EFF8514}"/>
                </a:ext>
              </a:extLst>
            </p:cNvPr>
            <p:cNvSpPr txBox="1"/>
            <p:nvPr/>
          </p:nvSpPr>
          <p:spPr>
            <a:xfrm>
              <a:off x="6004970" y="2437494"/>
              <a:ext cx="2095422" cy="120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400" dirty="0">
                  <a:solidFill>
                    <a:srgbClr val="C0504D"/>
                  </a:solidFill>
                </a:rPr>
                <a:t>В данных не должно быть выбросов</a:t>
              </a:r>
            </a:p>
          </p:txBody>
        </p:sp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AE9202D1-EEAD-D94D-AF12-61CF92F82B11}"/>
                </a:ext>
              </a:extLst>
            </p:cNvPr>
            <p:cNvSpPr/>
            <p:nvPr/>
          </p:nvSpPr>
          <p:spPr>
            <a:xfrm>
              <a:off x="5620095" y="2512824"/>
              <a:ext cx="288000" cy="28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</p:grp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E779D4C-3993-4501-9DD7-B08980BEEFC2}"/>
              </a:ext>
            </a:extLst>
          </p:cNvPr>
          <p:cNvSpPr/>
          <p:nvPr/>
        </p:nvSpPr>
        <p:spPr>
          <a:xfrm>
            <a:off x="612000" y="4716000"/>
            <a:ext cx="36755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Тестирование гипотез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ABF029D-2125-4A76-83AD-015B68870F33}"/>
              </a:ext>
            </a:extLst>
          </p:cNvPr>
          <p:cNvSpPr/>
          <p:nvPr/>
        </p:nvSpPr>
        <p:spPr>
          <a:xfrm>
            <a:off x="612000" y="3420000"/>
            <a:ext cx="4392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Доверительный интервал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C659D81-1886-44B5-91AE-88606C26DA25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107A14D-B2C3-48F8-AA9C-59415CF8FFA1}"/>
                  </a:ext>
                </a:extLst>
              </p:cNvPr>
              <p:cNvSpPr/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107A14D-B2C3-48F8-AA9C-59415CF8FF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7568" y="1101908"/>
                <a:ext cx="2274790" cy="369332"/>
              </a:xfrm>
              <a:prstGeom prst="rect">
                <a:avLst/>
              </a:prstGeom>
              <a:blipFill>
                <a:blip r:embed="rId11"/>
                <a:stretch>
                  <a:fillRect l="-1111" t="-6667" r="-4444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A52A351D-39A0-4384-B025-ACA844EBED4E}"/>
                  </a:ext>
                </a:extLst>
              </p:cNvPr>
              <p:cNvSpPr/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A52A351D-39A0-4384-B025-ACA844EBED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1608774"/>
                <a:ext cx="3184718" cy="481670"/>
              </a:xfrm>
              <a:prstGeom prst="rect">
                <a:avLst/>
              </a:prstGeom>
              <a:blipFill>
                <a:blip r:embed="rId12"/>
                <a:stretch>
                  <a:fillRect t="-10256" b="-179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04E97335-E1BF-4B6D-AB42-17EC7A8D64EA}"/>
                  </a:ext>
                </a:extLst>
              </p:cNvPr>
              <p:cNvSpPr/>
              <p:nvPr/>
            </p:nvSpPr>
            <p:spPr>
              <a:xfrm>
                <a:off x="971600" y="2456111"/>
                <a:ext cx="163365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04E97335-E1BF-4B6D-AB42-17EC7A8D6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2456111"/>
                <a:ext cx="1633652" cy="461665"/>
              </a:xfrm>
              <a:prstGeom prst="rect">
                <a:avLst/>
              </a:prstGeom>
              <a:blipFill>
                <a:blip r:embed="rId13"/>
                <a:stretch>
                  <a:fillRect l="-5426" t="-10811" b="-297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03557CBD-4658-4C75-A341-CF17B242B419}"/>
              </a:ext>
            </a:extLst>
          </p:cNvPr>
          <p:cNvGrpSpPr/>
          <p:nvPr/>
        </p:nvGrpSpPr>
        <p:grpSpPr>
          <a:xfrm>
            <a:off x="4906226" y="1109665"/>
            <a:ext cx="288032" cy="364237"/>
            <a:chOff x="4906226" y="1113466"/>
            <a:chExt cx="288032" cy="364237"/>
          </a:xfrm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98F63E12-AB35-4453-9600-727E9014C553}"/>
                </a:ext>
              </a:extLst>
            </p:cNvPr>
            <p:cNvCxnSpPr>
              <a:cxnSpLocks/>
            </p:cNvCxnSpPr>
            <p:nvPr/>
          </p:nvCxnSpPr>
          <p:spPr>
            <a:xfrm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Прямая соединительная линия 35">
              <a:extLst>
                <a:ext uri="{FF2B5EF4-FFF2-40B4-BE49-F238E27FC236}">
                  <a16:creationId xmlns:a16="http://schemas.microsoft.com/office/drawing/2014/main" id="{E20A0780-FC8B-4975-9564-4B0CB32307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D036C2DE-4E6D-47BD-AC41-0007CE59BE8C}"/>
              </a:ext>
            </a:extLst>
          </p:cNvPr>
          <p:cNvGrpSpPr/>
          <p:nvPr/>
        </p:nvGrpSpPr>
        <p:grpSpPr>
          <a:xfrm>
            <a:off x="4903646" y="1683148"/>
            <a:ext cx="288032" cy="364237"/>
            <a:chOff x="4906226" y="1113466"/>
            <a:chExt cx="288032" cy="364237"/>
          </a:xfrm>
        </p:grpSpPr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C7921AD5-0E13-4974-8A22-6874C0DEB953}"/>
                </a:ext>
              </a:extLst>
            </p:cNvPr>
            <p:cNvCxnSpPr>
              <a:cxnSpLocks/>
            </p:cNvCxnSpPr>
            <p:nvPr/>
          </p:nvCxnSpPr>
          <p:spPr>
            <a:xfrm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85CB624E-783F-4A6F-8759-B47191D3C6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6226" y="1113466"/>
              <a:ext cx="288032" cy="364237"/>
            </a:xfrm>
            <a:prstGeom prst="line">
              <a:avLst/>
            </a:prstGeom>
            <a:ln w="381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79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10" name="Прямоугольник 5">
            <a:extLst>
              <a:ext uri="{FF2B5EF4-FFF2-40B4-BE49-F238E27FC236}">
                <a16:creationId xmlns:a16="http://schemas.microsoft.com/office/drawing/2014/main" id="{56829C3E-447A-4245-BBDE-1D8032C08E10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3">
                <a:extLst>
                  <a:ext uri="{FF2B5EF4-FFF2-40B4-BE49-F238E27FC236}">
                    <a16:creationId xmlns:a16="http://schemas.microsoft.com/office/drawing/2014/main" id="{B79C488E-9B8C-A24B-86B1-F5ACFA664E9B}"/>
                  </a:ext>
                </a:extLst>
              </p:cNvPr>
              <p:cNvSpPr/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3">
                <a:extLst>
                  <a:ext uri="{FF2B5EF4-FFF2-40B4-BE49-F238E27FC236}">
                    <a16:creationId xmlns:a16="http://schemas.microsoft.com/office/drawing/2014/main" id="{B79C488E-9B8C-A24B-86B1-F5ACFA664E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  <a:blipFill>
                <a:blip r:embed="rId3"/>
                <a:stretch>
                  <a:fillRect t="-3750" r="-775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Группа 14">
            <a:extLst>
              <a:ext uri="{FF2B5EF4-FFF2-40B4-BE49-F238E27FC236}">
                <a16:creationId xmlns:a16="http://schemas.microsoft.com/office/drawing/2014/main" id="{983861F2-4B72-0640-8D96-55572D643E5F}"/>
              </a:ext>
            </a:extLst>
          </p:cNvPr>
          <p:cNvGrpSpPr/>
          <p:nvPr/>
        </p:nvGrpSpPr>
        <p:grpSpPr>
          <a:xfrm>
            <a:off x="2555548" y="184482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Объект 5">
                  <a:extLst>
                    <a:ext uri="{FF2B5EF4-FFF2-40B4-BE49-F238E27FC236}">
                      <a16:creationId xmlns:a16="http://schemas.microsoft.com/office/drawing/2014/main" id="{37A4E7D4-7D8C-2245-92E9-B9E6857855B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4"/>
                  <a:stretch>
                    <a:fillRect l="-6061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Объект 5">
                  <a:extLst>
                    <a:ext uri="{FF2B5EF4-FFF2-40B4-BE49-F238E27FC236}">
                      <a16:creationId xmlns:a16="http://schemas.microsoft.com/office/drawing/2014/main" id="{60F39A3B-BDF3-1A4F-B71E-226CC1F041F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5"/>
                  <a:stretch>
                    <a:fillRect l="-6061" b="-789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1BF6EE-741A-EE4F-8AC7-9F78A67990C3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1BF6EE-741A-EE4F-8AC7-9F78A67990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6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A3FADBBB-D30C-FA44-9C6B-3BB33AEAF7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коэффициент равен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значит он незначим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т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между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статистически-значимой связи</a:t>
                </a:r>
              </a:p>
            </p:txBody>
          </p:sp>
        </mc:Choice>
        <mc:Fallback xmlns="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A3FADBBB-D30C-FA44-9C6B-3BB33AEAF7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  <a:blipFill>
                <a:blip r:embed="rId7"/>
                <a:stretch>
                  <a:fillRect l="-2184" t="-2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843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10" name="Прямоугольник 5">
            <a:extLst>
              <a:ext uri="{FF2B5EF4-FFF2-40B4-BE49-F238E27FC236}">
                <a16:creationId xmlns:a16="http://schemas.microsoft.com/office/drawing/2014/main" id="{1367C014-7754-5E49-B0C1-3FF9519EAEA2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3">
                <a:extLst>
                  <a:ext uri="{FF2B5EF4-FFF2-40B4-BE49-F238E27FC236}">
                    <a16:creationId xmlns:a16="http://schemas.microsoft.com/office/drawing/2014/main" id="{A93FDE08-3388-7F42-A7A8-91AFC4632B6C}"/>
                  </a:ext>
                </a:extLst>
              </p:cNvPr>
              <p:cNvSpPr/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3">
                <a:extLst>
                  <a:ext uri="{FF2B5EF4-FFF2-40B4-BE49-F238E27FC236}">
                    <a16:creationId xmlns:a16="http://schemas.microsoft.com/office/drawing/2014/main" id="{A93FDE08-3388-7F42-A7A8-91AFC4632B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  <a:blipFill>
                <a:blip r:embed="rId3"/>
                <a:stretch>
                  <a:fillRect t="-3750" r="-775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Группа 14">
            <a:extLst>
              <a:ext uri="{FF2B5EF4-FFF2-40B4-BE49-F238E27FC236}">
                <a16:creationId xmlns:a16="http://schemas.microsoft.com/office/drawing/2014/main" id="{82346CFA-51C8-2140-83B4-68DBE98CFD44}"/>
              </a:ext>
            </a:extLst>
          </p:cNvPr>
          <p:cNvGrpSpPr/>
          <p:nvPr/>
        </p:nvGrpSpPr>
        <p:grpSpPr>
          <a:xfrm>
            <a:off x="2555548" y="184482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Объект 5">
                  <a:extLst>
                    <a:ext uri="{FF2B5EF4-FFF2-40B4-BE49-F238E27FC236}">
                      <a16:creationId xmlns:a16="http://schemas.microsoft.com/office/drawing/2014/main" id="{998B7D2F-7C35-3349-B5A7-06AE03B6881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4"/>
                  <a:stretch>
                    <a:fillRect l="-6061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Объект 5">
                  <a:extLst>
                    <a:ext uri="{FF2B5EF4-FFF2-40B4-BE49-F238E27FC236}">
                      <a16:creationId xmlns:a16="http://schemas.microsoft.com/office/drawing/2014/main" id="{AFEF2FDD-0436-8249-B97F-62DAE309086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5"/>
                  <a:stretch>
                    <a:fillRect l="-6061" b="-789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C608128-C9F4-C843-92A2-7A5256CC24AD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C608128-C9F4-C843-92A2-7A5256CC24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6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9C7E0954-1200-EB40-93C2-3D9EFF35CB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коэффициент равен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значит он незначим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т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между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статистически-значимой связи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Обычно результат проверки такой гипотезы выводится всеми статистическими пакетами</a:t>
                </a:r>
              </a:p>
            </p:txBody>
          </p:sp>
        </mc:Choice>
        <mc:Fallback xmlns="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9C7E0954-1200-EB40-93C2-3D9EFF35CB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  <a:blipFill>
                <a:blip r:embed="rId7"/>
                <a:stretch>
                  <a:fillRect l="-2184" t="-278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061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/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𝑠𝑒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89378EB-3DA6-F84E-8579-14121DFA2A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24" y="1822891"/>
                <a:ext cx="1623393" cy="1000595"/>
              </a:xfrm>
              <a:prstGeom prst="rect">
                <a:avLst/>
              </a:prstGeom>
              <a:blipFill>
                <a:blip r:embed="rId3"/>
                <a:stretch>
                  <a:fillRect t="-3750" r="-775" b="-5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9D69B2A-56FB-E44E-97D2-FDABE657C41B}"/>
              </a:ext>
            </a:extLst>
          </p:cNvPr>
          <p:cNvGrpSpPr/>
          <p:nvPr/>
        </p:nvGrpSpPr>
        <p:grpSpPr>
          <a:xfrm>
            <a:off x="2555548" y="1844824"/>
            <a:ext cx="1656186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4"/>
                  <a:stretch>
                    <a:fillRect l="-6061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5"/>
                  <a:stretch>
                    <a:fillRect l="-6061" b="-789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6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Объект 5">
                <a:extLst>
                  <a:ext uri="{FF2B5EF4-FFF2-40B4-BE49-F238E27FC236}">
                    <a16:creationId xmlns:a16="http://schemas.microsoft.com/office/drawing/2014/main" id="{135E81EF-11A1-0349-83E0-CF4B2BB71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коэффициент равен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значит он незначим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т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между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нет статистически-значимой связи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Обычно результат проверки такой гипотезы выводится всеми статистическими пакетами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мы хотим проверить гипотезу о незначимости нескольких коэффициентов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мы сталкиваемся с проблемой множественного тестирования</a:t>
                </a:r>
              </a:p>
            </p:txBody>
          </p:sp>
        </mc:Choice>
        <mc:Fallback xmlns="">
          <p:sp>
            <p:nvSpPr>
              <p:cNvPr id="26" name="Объект 5">
                <a:extLst>
                  <a:ext uri="{FF2B5EF4-FFF2-40B4-BE49-F238E27FC236}">
                    <a16:creationId xmlns:a16="http://schemas.microsoft.com/office/drawing/2014/main" id="{135E81EF-11A1-0349-83E0-CF4B2BB712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060000"/>
                <a:ext cx="8136244" cy="3168352"/>
              </a:xfrm>
              <a:prstGeom prst="rect">
                <a:avLst/>
              </a:prstGeom>
              <a:blipFill>
                <a:blip r:embed="rId7"/>
                <a:stretch>
                  <a:fillRect l="-2184" t="-2789" b="-199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624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9D69B2A-56FB-E44E-97D2-FDABE657C41B}"/>
              </a:ext>
            </a:extLst>
          </p:cNvPr>
          <p:cNvGrpSpPr/>
          <p:nvPr/>
        </p:nvGrpSpPr>
        <p:grpSpPr>
          <a:xfrm>
            <a:off x="899592" y="1860525"/>
            <a:ext cx="7200800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=0, 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15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3"/>
                  <a:stretch>
                    <a:fillRect l="-1408" b="-2564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хотя бы один коэффициент отличается от нуля</m:t>
                        </m:r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4"/>
                  <a:stretch>
                    <a:fillRect l="-1408" t="-2564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5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50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План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B571D0A3-C0C0-AA40-82EE-4F93BB28D634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920880" cy="45812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 и метод максимального правдоподобия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из метода максимального правдоподобия получить функцию потерь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Два великих вопроса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ответы на которые ищутся разными методами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устроен мир?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будет завтра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?”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статистический взгляд </a:t>
            </a:r>
          </a:p>
        </p:txBody>
      </p:sp>
    </p:spTree>
    <p:extLst>
      <p:ext uri="{BB962C8B-B14F-4D97-AF65-F5344CB8AC3E}">
        <p14:creationId xmlns:p14="http://schemas.microsoft.com/office/powerpoint/2010/main" val="128291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9D69B2A-56FB-E44E-97D2-FDABE657C41B}"/>
              </a:ext>
            </a:extLst>
          </p:cNvPr>
          <p:cNvGrpSpPr/>
          <p:nvPr/>
        </p:nvGrpSpPr>
        <p:grpSpPr>
          <a:xfrm>
            <a:off x="899592" y="1860525"/>
            <a:ext cx="7200800" cy="1018365"/>
            <a:chOff x="1296000" y="900000"/>
            <a:chExt cx="1656186" cy="10183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=0, 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15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Объект 5">
                  <a:extLst>
                    <a:ext uri="{FF2B5EF4-FFF2-40B4-BE49-F238E27FC236}">
                      <a16:creationId xmlns:a16="http://schemas.microsoft.com/office/drawing/2014/main" id="{D8F1ADCF-F65B-D345-93F7-5E8F13FA69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900000"/>
                  <a:ext cx="1656184" cy="478365"/>
                </a:xfrm>
                <a:prstGeom prst="rect">
                  <a:avLst/>
                </a:prstGeom>
                <a:blipFill>
                  <a:blip r:embed="rId3"/>
                  <a:stretch>
                    <a:fillRect l="-1408" b="-2564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</p:spPr>
              <p:txBody>
                <a:bodyPr vert="horz" lIns="0" tIns="0" rIns="0" bIns="0" rtlCol="0">
                  <a:noAutofit/>
                </a:bodyPr>
                <a:lstStyle>
                  <a:lvl1pPr marL="342900" indent="-3429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0"/>
                    </a:spcBef>
                    <a:spcAft>
                      <a:spcPts val="1800"/>
                    </a:spcAft>
                    <a:buNone/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хотя бы один коэффициент отличается от нуля</m:t>
                        </m:r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Объект 5">
                  <a:extLst>
                    <a:ext uri="{FF2B5EF4-FFF2-40B4-BE49-F238E27FC236}">
                      <a16:creationId xmlns:a16="http://schemas.microsoft.com/office/drawing/2014/main" id="{F501905C-FB05-6C40-84CD-6A4A758590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440000"/>
                  <a:ext cx="1656186" cy="478365"/>
                </a:xfrm>
                <a:prstGeom prst="rect">
                  <a:avLst/>
                </a:prstGeom>
                <a:blipFill>
                  <a:blip r:embed="rId4"/>
                  <a:stretch>
                    <a:fillRect l="-1408" t="-2564" b="-5128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5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Объект 5">
            <a:extLst>
              <a:ext uri="{FF2B5EF4-FFF2-40B4-BE49-F238E27FC236}">
                <a16:creationId xmlns:a16="http://schemas.microsoft.com/office/drawing/2014/main" id="{135E81EF-11A1-0349-83E0-CF4B2BB71248}"/>
              </a:ext>
            </a:extLst>
          </p:cNvPr>
          <p:cNvSpPr txBox="1">
            <a:spLocks/>
          </p:cNvSpPr>
          <p:nvPr/>
        </p:nvSpPr>
        <p:spPr>
          <a:xfrm>
            <a:off x="611560" y="3240000"/>
            <a:ext cx="8280480" cy="15065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Выход 1</a:t>
            </a:r>
            <a:r>
              <a:rPr lang="en-US" sz="2400" b="1" dirty="0">
                <a:solidFill>
                  <a:srgbClr val="28516A"/>
                </a:solidFill>
              </a:rPr>
              <a:t>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ввести корректировку на множественное тестирование (например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методом Холма</a:t>
            </a:r>
            <a:r>
              <a:rPr lang="en-US" sz="2400" dirty="0">
                <a:solidFill>
                  <a:srgbClr val="373737"/>
                </a:solidFill>
              </a:rPr>
              <a:t>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b="1" dirty="0">
                <a:solidFill>
                  <a:srgbClr val="28516A"/>
                </a:solidFill>
              </a:rPr>
              <a:t>Выход </a:t>
            </a:r>
            <a:r>
              <a:rPr lang="en-US" sz="2400" b="1" dirty="0">
                <a:solidFill>
                  <a:srgbClr val="28516A"/>
                </a:solidFill>
              </a:rPr>
              <a:t>2: 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использовать </a:t>
            </a:r>
            <a:r>
              <a:rPr lang="en-US" sz="2400" dirty="0">
                <a:solidFill>
                  <a:srgbClr val="373737"/>
                </a:solidFill>
              </a:rPr>
              <a:t>F-</a:t>
            </a:r>
            <a:r>
              <a:rPr lang="ru-RU" sz="2400" dirty="0">
                <a:solidFill>
                  <a:srgbClr val="373737"/>
                </a:solidFill>
              </a:rPr>
              <a:t>статистику</a:t>
            </a:r>
            <a:endParaRPr lang="en-US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5E5E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87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D8F1ADCF-F65B-D345-93F7-5E8F13FA69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47664" y="1758270"/>
                <a:ext cx="3744416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15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D8F1ADCF-F65B-D345-93F7-5E8F13FA6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7664" y="1758270"/>
                <a:ext cx="3744416" cy="478365"/>
              </a:xfrm>
              <a:prstGeom prst="rect">
                <a:avLst/>
              </a:prstGeom>
              <a:blipFill>
                <a:blip r:embed="rId3"/>
                <a:stretch>
                  <a:fillRect l="-2703" t="-25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4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DB10491-E728-6848-A744-D3B8F34C4049}"/>
              </a:ext>
            </a:extLst>
          </p:cNvPr>
          <p:cNvSpPr/>
          <p:nvPr/>
        </p:nvSpPr>
        <p:spPr>
          <a:xfrm>
            <a:off x="612000" y="2340000"/>
            <a:ext cx="11128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8516A"/>
                </a:solidFill>
              </a:rPr>
              <a:t>F-</a:t>
            </a:r>
            <a:r>
              <a:rPr lang="ru-RU" sz="2400" b="1" dirty="0">
                <a:solidFill>
                  <a:srgbClr val="28516A"/>
                </a:solidFill>
              </a:rPr>
              <a:t>тест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2C6028-DA0D-8D46-B858-9ADFAD33BCAE}"/>
                  </a:ext>
                </a:extLst>
              </p:cNvPr>
              <p:cNvSpPr txBox="1"/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2C6028-DA0D-8D46-B858-9ADFAD33BC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blipFill>
                <a:blip r:embed="rId5"/>
                <a:stretch>
                  <a:fillRect l="-1036" b="-164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7FEFFADA-02CF-41A1-BF24-278DA558ABB0}"/>
                  </a:ext>
                </a:extLst>
              </p:cNvPr>
              <p:cNvSpPr/>
              <p:nvPr/>
            </p:nvSpPr>
            <p:spPr>
              <a:xfrm>
                <a:off x="539552" y="3789040"/>
                <a:ext cx="7416384" cy="23211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𝑈𝑅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i="1">
                        <a:solidFill>
                          <a:srgbClr val="0059A9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коэффициент детерминации в модели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без ограничений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i="1">
                        <a:solidFill>
                          <a:srgbClr val="0059A9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коэффициент детерминации в модели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с ограничениями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число ограничений</a:t>
                </a: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7FEFFADA-02CF-41A1-BF24-278DA558AB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3789040"/>
                <a:ext cx="7416384" cy="2321148"/>
              </a:xfrm>
              <a:prstGeom prst="rect">
                <a:avLst/>
              </a:prstGeom>
              <a:blipFill>
                <a:blip r:embed="rId6"/>
                <a:stretch>
                  <a:fillRect l="-1026" t="-16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091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коэффициентов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D8F1ADCF-F65B-D345-93F7-5E8F13FA69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47664" y="1758270"/>
                <a:ext cx="3744416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15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D8F1ADCF-F65B-D345-93F7-5E8F13FA6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7664" y="1758270"/>
                <a:ext cx="3744416" cy="478365"/>
              </a:xfrm>
              <a:prstGeom prst="rect">
                <a:avLst/>
              </a:prstGeom>
              <a:blipFill>
                <a:blip r:embed="rId4"/>
                <a:stretch>
                  <a:fillRect l="-2703" t="-25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5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2C6028-DA0D-8D46-B858-9ADFAD33BCAE}"/>
                  </a:ext>
                </a:extLst>
              </p:cNvPr>
              <p:cNvSpPr txBox="1"/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2C6028-DA0D-8D46-B858-9ADFAD33BC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blipFill>
                <a:blip r:embed="rId6"/>
                <a:stretch>
                  <a:fillRect l="-1036" b="-164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2E1648C8-1505-4593-9F36-DA2B1EB0672D}"/>
              </a:ext>
            </a:extLst>
          </p:cNvPr>
          <p:cNvGrpSpPr/>
          <p:nvPr/>
        </p:nvGrpSpPr>
        <p:grpSpPr>
          <a:xfrm>
            <a:off x="847905" y="4032000"/>
            <a:ext cx="7468511" cy="1053184"/>
            <a:chOff x="847905" y="4032000"/>
            <a:chExt cx="7468511" cy="1053184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DD127859-6A52-1142-8639-1E986EEF6D82}"/>
                </a:ext>
              </a:extLst>
            </p:cNvPr>
            <p:cNvSpPr/>
            <p:nvPr/>
          </p:nvSpPr>
          <p:spPr>
            <a:xfrm>
              <a:off x="847905" y="4032000"/>
              <a:ext cx="6964456" cy="1053184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endParaRPr lang="ru-RU" sz="2400" dirty="0">
                <a:solidFill>
                  <a:srgbClr val="0059A9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FACE07-35F9-B646-BF8F-DBD17E0E9E38}"/>
                </a:ext>
              </a:extLst>
            </p:cNvPr>
            <p:cNvSpPr txBox="1"/>
            <p:nvPr/>
          </p:nvSpPr>
          <p:spPr>
            <a:xfrm>
              <a:off x="1603226" y="4153694"/>
              <a:ext cx="67131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400" dirty="0">
                  <a:solidFill>
                    <a:srgbClr val="C0504D"/>
                  </a:solidFill>
                </a:rPr>
                <a:t>Без нормальности остатков</a:t>
              </a:r>
              <a:r>
                <a:rPr lang="en-US" sz="2400" dirty="0">
                  <a:solidFill>
                    <a:srgbClr val="C0504D"/>
                  </a:solidFill>
                </a:rPr>
                <a:t>, </a:t>
              </a:r>
              <a:r>
                <a:rPr lang="ru-RU" sz="2400" dirty="0">
                  <a:solidFill>
                    <a:srgbClr val="C0504D"/>
                  </a:solidFill>
                </a:rPr>
                <a:t>если в данных </a:t>
              </a:r>
              <a:br>
                <a:rPr lang="ru-RU" sz="2400" dirty="0">
                  <a:solidFill>
                    <a:srgbClr val="C0504D"/>
                  </a:solidFill>
                </a:rPr>
              </a:br>
              <a:r>
                <a:rPr lang="ru-RU" sz="2400" dirty="0">
                  <a:solidFill>
                    <a:srgbClr val="C0504D"/>
                  </a:solidFill>
                </a:rPr>
                <a:t>нет выбросов</a:t>
              </a:r>
              <a:r>
                <a:rPr lang="en-US" sz="2400" dirty="0">
                  <a:solidFill>
                    <a:srgbClr val="C0504D"/>
                  </a:solidFill>
                </a:rPr>
                <a:t>:</a:t>
              </a:r>
              <a:endParaRPr lang="ru-RU" sz="2400" dirty="0">
                <a:solidFill>
                  <a:srgbClr val="C0504D"/>
                </a:solidFill>
              </a:endParaRPr>
            </a:p>
          </p:txBody>
        </p:sp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339ACAE9-9D76-3B4B-A264-CA2AAC63EC3E}"/>
                </a:ext>
              </a:extLst>
            </p:cNvPr>
            <p:cNvSpPr/>
            <p:nvPr/>
          </p:nvSpPr>
          <p:spPr>
            <a:xfrm>
              <a:off x="1049754" y="4203259"/>
              <a:ext cx="381675" cy="354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9A607BFF-D874-CC4A-B2F2-DEF16C8986B6}"/>
                    </a:ext>
                  </a:extLst>
                </p:cNvPr>
                <p:cNvSpPr/>
                <p:nvPr/>
              </p:nvSpPr>
              <p:spPr>
                <a:xfrm>
                  <a:off x="3586156" y="4495270"/>
                  <a:ext cx="1614929" cy="49763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oMath>
                    </m:oMathPara>
                  </a14:m>
                  <a:endParaRPr lang="ru-RU" sz="2400" dirty="0">
                    <a:solidFill>
                      <a:srgbClr val="C0504D"/>
                    </a:solidFill>
                  </a:endParaRPr>
                </a:p>
              </p:txBody>
            </p:sp>
          </mc:Choice>
          <mc:Fallback xmlns="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9A607BFF-D874-CC4A-B2F2-DEF16C8986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6156" y="4495270"/>
                  <a:ext cx="1614929" cy="497637"/>
                </a:xfrm>
                <a:prstGeom prst="rect">
                  <a:avLst/>
                </a:prstGeom>
                <a:blipFill>
                  <a:blip r:embed="rId7"/>
                  <a:stretch>
                    <a:fillRect b="-2439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F13D66-E024-4025-AB17-C1124A3EB259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DCBEC0-76F4-4A64-B272-CA792BB117B9}"/>
              </a:ext>
            </a:extLst>
          </p:cNvPr>
          <p:cNvSpPr/>
          <p:nvPr/>
        </p:nvSpPr>
        <p:spPr>
          <a:xfrm>
            <a:off x="612000" y="2340000"/>
            <a:ext cx="11128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8516A"/>
                </a:solidFill>
              </a:rPr>
              <a:t>F-</a:t>
            </a:r>
            <a:r>
              <a:rPr lang="ru-RU" sz="2400" b="1" dirty="0">
                <a:solidFill>
                  <a:srgbClr val="28516A"/>
                </a:solidFill>
              </a:rPr>
              <a:t>тест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52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Гипотеза о незначимости модели в целом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/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3A8C4B-1DE7-9D4D-A330-AA43E8D123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641" y="1124744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l="-230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5D8CAD0-D41B-7D4B-9C5E-8A333D87BC16}"/>
                  </a:ext>
                </a:extLst>
              </p:cNvPr>
              <p:cNvSpPr txBox="1"/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𝑈𝑅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5D8CAD0-D41B-7D4B-9C5E-8A333D87BC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663" y="2802572"/>
                <a:ext cx="4891917" cy="838306"/>
              </a:xfrm>
              <a:prstGeom prst="rect">
                <a:avLst/>
              </a:prstGeom>
              <a:blipFill>
                <a:blip r:embed="rId4"/>
                <a:stretch>
                  <a:fillRect l="-1036" b="-164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B5B74-7889-564B-97EE-C8485FC92CEB}"/>
                  </a:ext>
                </a:extLst>
              </p:cNvPr>
              <p:cNvSpPr txBox="1"/>
              <p:nvPr/>
            </p:nvSpPr>
            <p:spPr>
              <a:xfrm>
                <a:off x="1965463" y="3933056"/>
                <a:ext cx="4601195" cy="7411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B5B74-7889-564B-97EE-C8485FC92C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5463" y="3933056"/>
                <a:ext cx="4601195" cy="741100"/>
              </a:xfrm>
              <a:prstGeom prst="rect">
                <a:avLst/>
              </a:prstGeom>
              <a:blipFill>
                <a:blip r:embed="rId5"/>
                <a:stretch>
                  <a:fillRect l="-1102" r="-275" b="-28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7D95A51-1333-4F27-A5AF-0C90CF1301C1}"/>
              </a:ext>
            </a:extLst>
          </p:cNvPr>
          <p:cNvSpPr/>
          <p:nvPr/>
        </p:nvSpPr>
        <p:spPr>
          <a:xfrm>
            <a:off x="612000" y="648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0A1DE5E-5C77-4177-9B6C-D283D3051F35}"/>
              </a:ext>
            </a:extLst>
          </p:cNvPr>
          <p:cNvSpPr/>
          <p:nvPr/>
        </p:nvSpPr>
        <p:spPr>
          <a:xfrm>
            <a:off x="612000" y="2340000"/>
            <a:ext cx="11128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8516A"/>
                </a:solidFill>
              </a:rPr>
              <a:t>F-</a:t>
            </a:r>
            <a:r>
              <a:rPr lang="ru-RU" sz="2400" b="1" dirty="0">
                <a:solidFill>
                  <a:srgbClr val="28516A"/>
                </a:solidFill>
              </a:rPr>
              <a:t>тест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2E431B2A-F0A0-4ED3-8BC6-786BC8F70E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47664" y="1758269"/>
                <a:ext cx="3672408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=…=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" name="Объект 5">
                <a:extLst>
                  <a:ext uri="{FF2B5EF4-FFF2-40B4-BE49-F238E27FC236}">
                    <a16:creationId xmlns:a16="http://schemas.microsoft.com/office/drawing/2014/main" id="{2E431B2A-F0A0-4ED3-8BC6-786BC8F70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7664" y="1758269"/>
                <a:ext cx="3672408" cy="478365"/>
              </a:xfrm>
              <a:prstGeom prst="rect">
                <a:avLst/>
              </a:prstGeom>
              <a:blipFill>
                <a:blip r:embed="rId6"/>
                <a:stretch>
                  <a:fillRect l="-2759" t="-25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030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42449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выполнены предпосылки модели классической линейной регрессии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мы получаем ряд хороших свойств</a:t>
                </a:r>
              </a:p>
              <a:p>
                <a:pPr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Это даёт нам возможность проверять гипотезы и находить величину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 которую в среднем изменится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при изменении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424496" cy="2308324"/>
              </a:xfrm>
              <a:prstGeom prst="rect">
                <a:avLst/>
              </a:prstGeom>
              <a:blipFill>
                <a:blip r:embed="rId4"/>
                <a:stretch>
                  <a:fillRect l="-1054" t="-2186" r="-301" b="-54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24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1619672" y="116632"/>
            <a:ext cx="7416824" cy="6264696"/>
          </a:xfrm>
          <a:prstGeom prst="rect">
            <a:avLst/>
          </a:prstGeom>
        </p:spPr>
        <p:txBody>
          <a:bodyPr vert="horz" lIns="91440" tIns="45720" rIns="0" bIns="0" rtlCol="0" anchor="ctr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altLang="ru-RU" dirty="0"/>
              <a:t>Обзор проблем</a:t>
            </a:r>
            <a:r>
              <a:rPr lang="en-US" altLang="ru-RU" dirty="0"/>
              <a:t>, </a:t>
            </a:r>
            <a:r>
              <a:rPr lang="ru-RU" altLang="ru-RU" dirty="0"/>
              <a:t>возникающих </a:t>
            </a:r>
            <a:br>
              <a:rPr lang="ru-RU" altLang="ru-RU" dirty="0"/>
            </a:br>
            <a:r>
              <a:rPr lang="ru-RU" altLang="ru-RU" dirty="0"/>
              <a:t>при оценке регрессии</a:t>
            </a:r>
          </a:p>
        </p:txBody>
      </p:sp>
    </p:spTree>
    <p:extLst>
      <p:ext uri="{BB962C8B-B14F-4D97-AF65-F5344CB8AC3E}">
        <p14:creationId xmlns:p14="http://schemas.microsoft.com/office/powerpoint/2010/main" val="406312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случайных ошибок равно нулю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Случайные ошибки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относящиеся к разным наблюдениям независимы и обладают равной дисперсией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4524315"/>
              </a:xfrm>
              <a:prstGeom prst="rect">
                <a:avLst/>
              </a:prstGeom>
              <a:blipFill>
                <a:blip r:embed="rId3"/>
                <a:stretch>
                  <a:fillRect l="-790" t="-1120" b="-224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D9CD1534-5635-A143-952D-4329C9448AC0}"/>
                  </a:ext>
                </a:extLst>
              </p:cNvPr>
              <p:cNvSpPr/>
              <p:nvPr/>
            </p:nvSpPr>
            <p:spPr>
              <a:xfrm>
                <a:off x="2195736" y="4904441"/>
                <a:ext cx="4252254" cy="1477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D9CD1534-5635-A143-952D-4329C9448A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4904441"/>
                <a:ext cx="4252254" cy="1477007"/>
              </a:xfrm>
              <a:prstGeom prst="rect">
                <a:avLst/>
              </a:prstGeom>
              <a:blipFill>
                <a:blip r:embed="rId4"/>
                <a:stretch>
                  <a:fillRect b="-34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975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Нелинейность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71001A-87D8-1741-B97C-9A481E1A7E8B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71001A-87D8-1741-B97C-9A481E1A7E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blipFill>
                <a:blip r:embed="rId4"/>
                <a:stretch>
                  <a:fillRect l="-790" t="-6061" b="-1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86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Нелинейность</a:t>
            </a:r>
          </a:p>
        </p:txBody>
      </p:sp>
      <p:grpSp>
        <p:nvGrpSpPr>
          <p:cNvPr id="16" name="Группа 7">
            <a:extLst>
              <a:ext uri="{FF2B5EF4-FFF2-40B4-BE49-F238E27FC236}">
                <a16:creationId xmlns:a16="http://schemas.microsoft.com/office/drawing/2014/main" id="{C2DFCA6F-EFED-E04D-B76F-E7ABA68E7203}"/>
              </a:ext>
            </a:extLst>
          </p:cNvPr>
          <p:cNvGrpSpPr/>
          <p:nvPr/>
        </p:nvGrpSpPr>
        <p:grpSpPr>
          <a:xfrm>
            <a:off x="827584" y="1686222"/>
            <a:ext cx="7810310" cy="1526754"/>
            <a:chOff x="827584" y="1686222"/>
            <a:chExt cx="7810310" cy="1526754"/>
          </a:xfrm>
        </p:grpSpPr>
        <p:sp>
          <p:nvSpPr>
            <p:cNvPr id="17" name="Rectangle">
              <a:extLst>
                <a:ext uri="{FF2B5EF4-FFF2-40B4-BE49-F238E27FC236}">
                  <a16:creationId xmlns:a16="http://schemas.microsoft.com/office/drawing/2014/main" id="{974A57E7-5C61-574E-A715-5B051FC4FEF6}"/>
                </a:ext>
              </a:extLst>
            </p:cNvPr>
            <p:cNvSpPr/>
            <p:nvPr/>
          </p:nvSpPr>
          <p:spPr>
            <a:xfrm>
              <a:off x="827584" y="1686222"/>
              <a:ext cx="7810310" cy="1526754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endParaRPr lang="ru-RU" sz="2400" dirty="0">
                <a:solidFill>
                  <a:srgbClr val="0059A9"/>
                </a:solidFill>
              </a:endParaRPr>
            </a:p>
          </p:txBody>
        </p:sp>
        <p:grpSp>
          <p:nvGrpSpPr>
            <p:cNvPr id="18" name="Группа 11">
              <a:extLst>
                <a:ext uri="{FF2B5EF4-FFF2-40B4-BE49-F238E27FC236}">
                  <a16:creationId xmlns:a16="http://schemas.microsoft.com/office/drawing/2014/main" id="{D717D993-B3DB-1B48-9422-56EDE06B0E6D}"/>
                </a:ext>
              </a:extLst>
            </p:cNvPr>
            <p:cNvGrpSpPr/>
            <p:nvPr/>
          </p:nvGrpSpPr>
          <p:grpSpPr>
            <a:xfrm>
              <a:off x="1028082" y="1849435"/>
              <a:ext cx="7409314" cy="1200329"/>
              <a:chOff x="1081455" y="1829729"/>
              <a:chExt cx="7409314" cy="1200329"/>
            </a:xfrm>
          </p:grpSpPr>
          <p:sp>
            <p:nvSpPr>
              <p:cNvPr id="19" name="Shape">
                <a:extLst>
                  <a:ext uri="{FF2B5EF4-FFF2-40B4-BE49-F238E27FC236}">
                    <a16:creationId xmlns:a16="http://schemas.microsoft.com/office/drawing/2014/main" id="{568A06A6-29C4-8F42-B354-477B983DE615}"/>
                  </a:ext>
                </a:extLst>
              </p:cNvPr>
              <p:cNvSpPr/>
              <p:nvPr/>
            </p:nvSpPr>
            <p:spPr>
              <a:xfrm>
                <a:off x="1081455" y="1886611"/>
                <a:ext cx="381675" cy="35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D0C1D6B-CC87-4A43-9AC1-02B7DAE3BED7}"/>
                  </a:ext>
                </a:extLst>
              </p:cNvPr>
              <p:cNvSpPr txBox="1"/>
              <p:nvPr/>
            </p:nvSpPr>
            <p:spPr>
              <a:xfrm>
                <a:off x="1475656" y="1829729"/>
                <a:ext cx="701511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В точности не выполняется никогда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все модели неверны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.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При сильных отклонениях от линейности оценки смещены и несостоятельны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.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5A58FD0-06BE-7642-A82C-C5971543E957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5A58FD0-06BE-7642-A82C-C5971543E9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blipFill>
                <a:blip r:embed="rId4"/>
                <a:stretch>
                  <a:fillRect l="-790" t="-6061" b="-1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227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Нелинейность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4D6F3-1B4D-4748-BA3D-E529679A7AE2}"/>
              </a:ext>
            </a:extLst>
          </p:cNvPr>
          <p:cNvSpPr txBox="1"/>
          <p:nvPr/>
        </p:nvSpPr>
        <p:spPr>
          <a:xfrm>
            <a:off x="612000" y="3600000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Решение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: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Графический анализ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различные тесты на спецификацию модели (тест Рамсея)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570F3824-9E4C-4185-95A4-9D4286B40065}"/>
              </a:ext>
            </a:extLst>
          </p:cNvPr>
          <p:cNvGrpSpPr/>
          <p:nvPr/>
        </p:nvGrpSpPr>
        <p:grpSpPr>
          <a:xfrm>
            <a:off x="827584" y="1686222"/>
            <a:ext cx="7810310" cy="1526754"/>
            <a:chOff x="827584" y="1686222"/>
            <a:chExt cx="7810310" cy="1526754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DF57B566-5307-4508-9725-F53A511A31D1}"/>
                </a:ext>
              </a:extLst>
            </p:cNvPr>
            <p:cNvSpPr/>
            <p:nvPr/>
          </p:nvSpPr>
          <p:spPr>
            <a:xfrm>
              <a:off x="827584" y="1686222"/>
              <a:ext cx="7810310" cy="1526754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endParaRPr lang="ru-RU" sz="2400" dirty="0">
                <a:solidFill>
                  <a:srgbClr val="0059A9"/>
                </a:solidFill>
              </a:endParaRPr>
            </a:p>
          </p:txBody>
        </p: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929AC5F2-58EC-430C-9ABF-2DADBFAE0D1A}"/>
                </a:ext>
              </a:extLst>
            </p:cNvPr>
            <p:cNvGrpSpPr/>
            <p:nvPr/>
          </p:nvGrpSpPr>
          <p:grpSpPr>
            <a:xfrm>
              <a:off x="1028082" y="1849435"/>
              <a:ext cx="7409314" cy="1200329"/>
              <a:chOff x="1081455" y="1829729"/>
              <a:chExt cx="7409314" cy="1200329"/>
            </a:xfrm>
          </p:grpSpPr>
          <p:sp>
            <p:nvSpPr>
              <p:cNvPr id="13" name="Shape">
                <a:extLst>
                  <a:ext uri="{FF2B5EF4-FFF2-40B4-BE49-F238E27FC236}">
                    <a16:creationId xmlns:a16="http://schemas.microsoft.com/office/drawing/2014/main" id="{9E08B8F2-90BD-41F2-ACFE-6BD1733BF50C}"/>
                  </a:ext>
                </a:extLst>
              </p:cNvPr>
              <p:cNvSpPr/>
              <p:nvPr/>
            </p:nvSpPr>
            <p:spPr>
              <a:xfrm>
                <a:off x="1081455" y="1886611"/>
                <a:ext cx="381675" cy="35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445FA9D-E55A-407C-8D04-D95BE089BA21}"/>
                  </a:ext>
                </a:extLst>
              </p:cNvPr>
              <p:cNvSpPr txBox="1"/>
              <p:nvPr/>
            </p:nvSpPr>
            <p:spPr>
              <a:xfrm>
                <a:off x="1475656" y="1829729"/>
                <a:ext cx="701511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В точности не выполняется никогда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все модели неверны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.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При сильных отклонениях от линейности оценки смещены и несостоятельны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.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F472910-3E68-4ADD-8254-76183FC92991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F472910-3E68-4ADD-8254-76183FC929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830997"/>
              </a:xfrm>
              <a:prstGeom prst="rect">
                <a:avLst/>
              </a:prstGeom>
              <a:blipFill>
                <a:blip r:embed="rId4"/>
                <a:stretch>
                  <a:fillRect l="-790" t="-6061" b="-1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475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920880" cy="45812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 и метод максимального правдоподобия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из метода максимального правдоподобия получить функцию потерь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Два великих вопроса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ответы на которые ищутся разными методами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устроен мир?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”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будет завтра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?”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Линейная регрессия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статистический взгляд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Теорема Гаусса-Маркова и разложение на смещение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разброс</a:t>
            </a:r>
          </a:p>
        </p:txBody>
      </p:sp>
    </p:spTree>
    <p:extLst>
      <p:ext uri="{BB962C8B-B14F-4D97-AF65-F5344CB8AC3E}">
        <p14:creationId xmlns:p14="http://schemas.microsoft.com/office/powerpoint/2010/main" val="414676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Линеаризация зависимости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E83BD853-6385-45B7-941E-3177500F4E69}"/>
                  </a:ext>
                </a:extLst>
              </p:cNvPr>
              <p:cNvSpPr/>
              <p:nvPr/>
            </p:nvSpPr>
            <p:spPr>
              <a:xfrm>
                <a:off x="5455642" y="3070974"/>
                <a:ext cx="832065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E83BD853-6385-45B7-941E-3177500F4E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3070974"/>
                <a:ext cx="832065" cy="369332"/>
              </a:xfrm>
              <a:prstGeom prst="rect">
                <a:avLst/>
              </a:prstGeom>
              <a:blipFill>
                <a:blip r:embed="rId4"/>
                <a:stretch>
                  <a:fillRect l="-909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9616B8ED-C336-44D5-A6CC-BB571CAB993E}"/>
                  </a:ext>
                </a:extLst>
              </p:cNvPr>
              <p:cNvSpPr/>
              <p:nvPr/>
            </p:nvSpPr>
            <p:spPr>
              <a:xfrm>
                <a:off x="823049" y="630880"/>
                <a:ext cx="4090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9616B8ED-C336-44D5-A6CC-BB571CAB99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49" y="630880"/>
                <a:ext cx="409086" cy="461665"/>
              </a:xfrm>
              <a:prstGeom prst="rect">
                <a:avLst/>
              </a:prstGeom>
              <a:blipFill>
                <a:blip r:embed="rId5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917136C-BAC6-4EC9-985A-16A45310F068}"/>
                  </a:ext>
                </a:extLst>
              </p:cNvPr>
              <p:cNvSpPr/>
              <p:nvPr/>
            </p:nvSpPr>
            <p:spPr>
              <a:xfrm>
                <a:off x="5455642" y="1597042"/>
                <a:ext cx="2824491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D917136C-BAC6-4EC9-985A-16A45310F0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1597042"/>
                <a:ext cx="2824491" cy="369332"/>
              </a:xfrm>
              <a:prstGeom prst="rect">
                <a:avLst/>
              </a:prstGeom>
              <a:blipFill>
                <a:blip r:embed="rId6"/>
                <a:stretch>
                  <a:fillRect l="-3587" t="-3226" b="-2903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FD971FB-206C-BB43-9482-98E2B50975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109" y="1138335"/>
            <a:ext cx="4796979" cy="247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5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742CB4-6E54-844A-BE7B-5E0A72083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09" y="1138335"/>
            <a:ext cx="4796979" cy="247068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5E62A1-6518-3944-A1CF-0441775491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50" y="4071632"/>
            <a:ext cx="4731948" cy="2373940"/>
          </a:xfrm>
          <a:prstGeom prst="rect">
            <a:avLst/>
          </a:prstGeom>
        </p:spPr>
      </p:pic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Линеаризация зависимости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5D3425A3-8C86-8D47-865C-8C2DC920205A}"/>
                  </a:ext>
                </a:extLst>
              </p:cNvPr>
              <p:cNvSpPr/>
              <p:nvPr/>
            </p:nvSpPr>
            <p:spPr>
              <a:xfrm>
                <a:off x="5455642" y="3070974"/>
                <a:ext cx="832065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5D3425A3-8C86-8D47-865C-8C2DC92020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3070974"/>
                <a:ext cx="832065" cy="369332"/>
              </a:xfrm>
              <a:prstGeom prst="rect">
                <a:avLst/>
              </a:prstGeom>
              <a:blipFill>
                <a:blip r:embed="rId6"/>
                <a:stretch>
                  <a:fillRect l="-909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61EFC7E-33E8-EA43-ADEB-815A18266A33}"/>
                  </a:ext>
                </a:extLst>
              </p:cNvPr>
              <p:cNvSpPr/>
              <p:nvPr/>
            </p:nvSpPr>
            <p:spPr>
              <a:xfrm>
                <a:off x="823049" y="630880"/>
                <a:ext cx="4090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61EFC7E-33E8-EA43-ADEB-815A18266A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49" y="630880"/>
                <a:ext cx="409086" cy="461665"/>
              </a:xfrm>
              <a:prstGeom prst="rect">
                <a:avLst/>
              </a:prstGeom>
              <a:blipFill>
                <a:blip r:embed="rId7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B4C5510-4262-8B45-A9C6-0BDAA470364D}"/>
                  </a:ext>
                </a:extLst>
              </p:cNvPr>
              <p:cNvSpPr/>
              <p:nvPr/>
            </p:nvSpPr>
            <p:spPr>
              <a:xfrm>
                <a:off x="5455642" y="1597042"/>
                <a:ext cx="2824491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B4C5510-4262-8B45-A9C6-0BDAA47036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1597042"/>
                <a:ext cx="2824491" cy="369332"/>
              </a:xfrm>
              <a:prstGeom prst="rect">
                <a:avLst/>
              </a:prstGeom>
              <a:blipFill>
                <a:blip r:embed="rId8"/>
                <a:stretch>
                  <a:fillRect l="-3587" t="-3226" b="-2903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87CBA3D9-F46C-154D-BC7A-28AC66E0F731}"/>
                  </a:ext>
                </a:extLst>
              </p:cNvPr>
              <p:cNvSpPr/>
              <p:nvPr/>
            </p:nvSpPr>
            <p:spPr>
              <a:xfrm>
                <a:off x="5455642" y="5877272"/>
                <a:ext cx="832065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87CBA3D9-F46C-154D-BC7A-28AC66E0F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5877272"/>
                <a:ext cx="832065" cy="369332"/>
              </a:xfrm>
              <a:prstGeom prst="rect">
                <a:avLst/>
              </a:prstGeom>
              <a:blipFill>
                <a:blip r:embed="rId9"/>
                <a:stretch>
                  <a:fillRect l="-13636" b="-2903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87A8B3A-6DC8-EE4B-98BF-48C3A61C53B6}"/>
                  </a:ext>
                </a:extLst>
              </p:cNvPr>
              <p:cNvSpPr/>
              <p:nvPr/>
            </p:nvSpPr>
            <p:spPr>
              <a:xfrm>
                <a:off x="823049" y="3609336"/>
                <a:ext cx="832065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87A8B3A-6DC8-EE4B-98BF-48C3A61C5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49" y="3609336"/>
                <a:ext cx="832065" cy="461665"/>
              </a:xfrm>
              <a:prstGeom prst="rect">
                <a:avLst/>
              </a:prstGeom>
              <a:blipFill>
                <a:blip r:embed="rId10"/>
                <a:stretch>
                  <a:fillRect l="-1493" r="-10448"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A92EF55-4FE1-114A-95EB-D6C5BEFB22FE}"/>
                  </a:ext>
                </a:extLst>
              </p:cNvPr>
              <p:cNvSpPr/>
              <p:nvPr/>
            </p:nvSpPr>
            <p:spPr>
              <a:xfrm>
                <a:off x="5455642" y="4512471"/>
                <a:ext cx="3436838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⁡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A92EF55-4FE1-114A-95EB-D6C5BEFB2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5642" y="4512471"/>
                <a:ext cx="3436838" cy="369332"/>
              </a:xfrm>
              <a:prstGeom prst="rect">
                <a:avLst/>
              </a:prstGeom>
              <a:blipFill>
                <a:blip r:embed="rId11"/>
                <a:stretch>
                  <a:fillRect l="-3309" t="-10000" b="-366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071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Мультиколлинеарность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83BC6E-8471-E748-A936-A4A8191F1F8B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83BC6E-8471-E748-A936-A4A8191F1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4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215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Мультиколлинеарность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507279-A230-CC4F-9CB6-7881888900CD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507279-A230-CC4F-9CB6-7881888900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4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">
            <a:extLst>
              <a:ext uri="{FF2B5EF4-FFF2-40B4-BE49-F238E27FC236}">
                <a16:creationId xmlns:a16="http://schemas.microsoft.com/office/drawing/2014/main" id="{A306451C-73ED-6245-ADDF-BF38A61CEC81}"/>
              </a:ext>
            </a:extLst>
          </p:cNvPr>
          <p:cNvSpPr/>
          <p:nvPr/>
        </p:nvSpPr>
        <p:spPr>
          <a:xfrm>
            <a:off x="620865" y="1696342"/>
            <a:ext cx="7681371" cy="223671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4D496E28-F8B1-4045-9F82-A45F27D6CDE7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886561-C16E-6A4A-BB23-CB50B56BB0D9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958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Если переменные зависимы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возникает проблема </a:t>
                </a:r>
                <a:r>
                  <a:rPr lang="ru-RU" sz="2400" dirty="0" err="1">
                    <a:solidFill>
                      <a:srgbClr val="C0504D"/>
                    </a:solidFill>
                  </a:rPr>
                  <a:t>мультиколлинеарности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мы не можем найти МНК-оценку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так как определитель матрицы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40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40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оказывается близок к нулю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886561-C16E-6A4A-BB23-CB50B56BB0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958998"/>
              </a:xfrm>
              <a:prstGeom prst="rect">
                <a:avLst/>
              </a:prstGeom>
              <a:blipFill>
                <a:blip r:embed="rId5"/>
                <a:stretch>
                  <a:fillRect l="-1512" t="-2581" r="-567" b="-25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078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Мультиколлинеарность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49E92F-6832-ED40-85D0-9A7C0332E4E2}"/>
              </a:ext>
            </a:extLst>
          </p:cNvPr>
          <p:cNvSpPr txBox="1"/>
          <p:nvPr/>
        </p:nvSpPr>
        <p:spPr>
          <a:xfrm>
            <a:off x="612000" y="4320000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Решение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: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следить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чтобы среди регрессоров не было переменных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связь между которыми близка к линейной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8E7AFBF-C145-7242-864D-4CCB983F8B5C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8E7AFBF-C145-7242-864D-4CCB983F8B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4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">
            <a:extLst>
              <a:ext uri="{FF2B5EF4-FFF2-40B4-BE49-F238E27FC236}">
                <a16:creationId xmlns:a16="http://schemas.microsoft.com/office/drawing/2014/main" id="{2244BA73-21F3-8E4F-8476-0BB10E8E1612}"/>
              </a:ext>
            </a:extLst>
          </p:cNvPr>
          <p:cNvSpPr/>
          <p:nvPr/>
        </p:nvSpPr>
        <p:spPr>
          <a:xfrm>
            <a:off x="620865" y="1696342"/>
            <a:ext cx="7681371" cy="223671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8" name="Shape">
            <a:extLst>
              <a:ext uri="{FF2B5EF4-FFF2-40B4-BE49-F238E27FC236}">
                <a16:creationId xmlns:a16="http://schemas.microsoft.com/office/drawing/2014/main" id="{73B7D328-5968-7843-8293-BBA9F391BCBE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EA3CD2F-D6E7-B44F-9CDD-174A0624D8A2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958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Если переменные зависимы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возникает проблема </a:t>
                </a:r>
                <a:r>
                  <a:rPr lang="ru-RU" sz="2400" dirty="0" err="1">
                    <a:solidFill>
                      <a:srgbClr val="C0504D"/>
                    </a:solidFill>
                  </a:rPr>
                  <a:t>мультиколлинеарности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мы не можем найти МНК-оценку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так как определитель матрицы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40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400">
                        <a:solidFill>
                          <a:srgbClr val="C0504D"/>
                        </a:solidFill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оказывается близок к нулю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dirty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dirty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dirty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dirty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EA3CD2F-D6E7-B44F-9CDD-174A0624D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958998"/>
              </a:xfrm>
              <a:prstGeom prst="rect">
                <a:avLst/>
              </a:prstGeom>
              <a:blipFill>
                <a:blip r:embed="rId5"/>
                <a:stretch>
                  <a:fillRect l="-1512" t="-2581" r="-567" b="-25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63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Случайные регрессоры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93AAEFA-585E-E041-A6DF-87B0A8206EC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93AAEFA-585E-E041-A6DF-87B0A8206E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4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">
            <a:extLst>
              <a:ext uri="{FF2B5EF4-FFF2-40B4-BE49-F238E27FC236}">
                <a16:creationId xmlns:a16="http://schemas.microsoft.com/office/drawing/2014/main" id="{7B6B101A-AAD4-B74B-984B-50D05FB98E97}"/>
              </a:ext>
            </a:extLst>
          </p:cNvPr>
          <p:cNvSpPr/>
          <p:nvPr/>
        </p:nvSpPr>
        <p:spPr>
          <a:xfrm>
            <a:off x="620865" y="1696342"/>
            <a:ext cx="7681371" cy="151663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1F5F5C77-F052-9E47-8B75-48A82C27F74B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A5ACFF2-CD6C-FA44-8CF2-8E91B7AB9D31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От предпосылки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что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детерминированы обычно отказываются и рассматривают модель со случайными регрессорами </a:t>
                </a:r>
                <a:endParaRPr lang="en-US" sz="2400" dirty="0">
                  <a:solidFill>
                    <a:srgbClr val="C0504D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A5ACFF2-CD6C-FA44-8CF2-8E91B7AB9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blipFill>
                <a:blip r:embed="rId5"/>
                <a:stretch>
                  <a:fillRect l="-1512" t="-4211"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979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Случайные регрессоры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3199A6-4B6F-1D4A-A564-937D60480453}"/>
              </a:ext>
            </a:extLst>
          </p:cNvPr>
          <p:cNvSpPr txBox="1"/>
          <p:nvPr/>
        </p:nvSpPr>
        <p:spPr>
          <a:xfrm>
            <a:off x="612000" y="3411154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Доказательства теорем из-за этого становятся более сложными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FA7EFFF-3680-BA45-A831-A8BABAF8D053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FA7EFFF-3680-BA45-A831-A8BABAF8D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4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">
            <a:extLst>
              <a:ext uri="{FF2B5EF4-FFF2-40B4-BE49-F238E27FC236}">
                <a16:creationId xmlns:a16="http://schemas.microsoft.com/office/drawing/2014/main" id="{16DA201A-EEBC-854A-AA79-2A2B7868E74E}"/>
              </a:ext>
            </a:extLst>
          </p:cNvPr>
          <p:cNvSpPr/>
          <p:nvPr/>
        </p:nvSpPr>
        <p:spPr>
          <a:xfrm>
            <a:off x="620865" y="1696342"/>
            <a:ext cx="7681371" cy="151663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B853840F-2793-0645-BD80-7A666BE3F17D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978A838-9359-4A4B-B961-E9A30B697D2C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От предпосылки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что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детерминированы обычно отказываются и рассматривают модель со случайными регрессорами </a:t>
                </a:r>
                <a:endParaRPr lang="en-US" sz="2400" dirty="0">
                  <a:solidFill>
                    <a:srgbClr val="C0504D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978A838-9359-4A4B-B961-E9A30B697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blipFill>
                <a:blip r:embed="rId5"/>
                <a:stretch>
                  <a:fillRect l="-1512" t="-4211"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447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Случайные регрессоры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6B5F783-C7BD-5441-BD86-AD1736E1E33D}"/>
                  </a:ext>
                </a:extLst>
              </p:cNvPr>
              <p:cNvSpPr txBox="1"/>
              <p:nvPr/>
            </p:nvSpPr>
            <p:spPr>
              <a:xfrm>
                <a:off x="612000" y="3411154"/>
                <a:ext cx="8352928" cy="18566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Доказательства теорем из-за этого становятся более сложными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 вектор ошибок накладывается дополнительное ограничение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m:rPr>
                        <m:sty m:val="p"/>
                      </m:rP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ov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либо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6B5F783-C7BD-5441-BD86-AD1736E1E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411154"/>
                <a:ext cx="8352928" cy="1856662"/>
              </a:xfrm>
              <a:prstGeom prst="rect">
                <a:avLst/>
              </a:prstGeom>
              <a:blipFill>
                <a:blip r:embed="rId4"/>
                <a:stretch>
                  <a:fillRect l="-1062" t="-2721" b="-54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529195A-6462-9B4D-867E-AF78AE9F5A64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529195A-6462-9B4D-867E-AF78AE9F5A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5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">
            <a:extLst>
              <a:ext uri="{FF2B5EF4-FFF2-40B4-BE49-F238E27FC236}">
                <a16:creationId xmlns:a16="http://schemas.microsoft.com/office/drawing/2014/main" id="{45FA39CA-AD1F-6D4C-B952-4FC92A5F0095}"/>
              </a:ext>
            </a:extLst>
          </p:cNvPr>
          <p:cNvSpPr/>
          <p:nvPr/>
        </p:nvSpPr>
        <p:spPr>
          <a:xfrm>
            <a:off x="620865" y="1696342"/>
            <a:ext cx="7681371" cy="151663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CA4F8A25-045F-9F4F-9EFC-F25FA681BBB3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D6E397-8034-0146-A9EF-E9DF21234280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От предпосылки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что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детерминированы обычно отказываются и рассматривают модель со случайными регрессорами </a:t>
                </a:r>
                <a:endParaRPr lang="en-US" sz="2400" dirty="0">
                  <a:solidFill>
                    <a:srgbClr val="C0504D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D6E397-8034-0146-A9EF-E9DF212342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blipFill>
                <a:blip r:embed="rId6"/>
                <a:stretch>
                  <a:fillRect l="-1512" t="-4211"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606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Случайные регрессоры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6F085C-9C72-A945-A93C-F5A06F33D79A}"/>
                  </a:ext>
                </a:extLst>
              </p:cNvPr>
              <p:cNvSpPr txBox="1"/>
              <p:nvPr/>
            </p:nvSpPr>
            <p:spPr>
              <a:xfrm>
                <a:off x="612000" y="3411154"/>
                <a:ext cx="8352928" cy="2826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Доказательства теорем из-за этого становятся более сложными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 вектор ошибок накладывается дополнительное ограничение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m:rPr>
                        <m:sty m:val="p"/>
                      </m:rP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ov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либо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эта предпосылка нарушена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говорят о </a:t>
                </a:r>
                <a:r>
                  <a:rPr lang="ru-RU" sz="2400" b="1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проблеме </a:t>
                </a:r>
                <a:r>
                  <a:rPr lang="ru-RU" sz="2400" b="1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эндогенности</a:t>
                </a:r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6F085C-9C72-A945-A93C-F5A06F33D7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411154"/>
                <a:ext cx="8352928" cy="2826158"/>
              </a:xfrm>
              <a:prstGeom prst="rect">
                <a:avLst/>
              </a:prstGeom>
              <a:blipFill>
                <a:blip r:embed="rId4"/>
                <a:stretch>
                  <a:fillRect l="-1062" t="-1786" b="-401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BF62092-ECFE-472B-8C3D-75948B89D040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2.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BF62092-ECFE-472B-8C3D-75948B89D0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830997"/>
              </a:xfrm>
              <a:prstGeom prst="rect">
                <a:avLst/>
              </a:prstGeom>
              <a:blipFill>
                <a:blip r:embed="rId5"/>
                <a:stretch>
                  <a:fillRect l="-1248" t="-5970" b="-149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">
            <a:extLst>
              <a:ext uri="{FF2B5EF4-FFF2-40B4-BE49-F238E27FC236}">
                <a16:creationId xmlns:a16="http://schemas.microsoft.com/office/drawing/2014/main" id="{972C71E6-06B2-4BB2-98C1-0F83D01E7B47}"/>
              </a:ext>
            </a:extLst>
          </p:cNvPr>
          <p:cNvSpPr/>
          <p:nvPr/>
        </p:nvSpPr>
        <p:spPr>
          <a:xfrm>
            <a:off x="620865" y="1696342"/>
            <a:ext cx="7681371" cy="151663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49B1A4FD-3977-4F5E-AD57-06FB8F525250}"/>
              </a:ext>
            </a:extLst>
          </p:cNvPr>
          <p:cNvSpPr/>
          <p:nvPr/>
        </p:nvSpPr>
        <p:spPr>
          <a:xfrm>
            <a:off x="841763" y="1902405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BAAC0A-DE88-4B5C-A3A5-FA026C6956F0}"/>
                  </a:ext>
                </a:extLst>
              </p:cNvPr>
              <p:cNvSpPr txBox="1"/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От предпосылки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что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детерминированы обычно отказываются и рассматривают модель со случайными регрессорами </a:t>
                </a:r>
                <a:endParaRPr lang="en-US" sz="2400" dirty="0">
                  <a:solidFill>
                    <a:srgbClr val="C0504D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DBAAC0A-DE88-4B5C-A3A5-FA026C6956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7202" y="1868631"/>
                <a:ext cx="6713190" cy="1200329"/>
              </a:xfrm>
              <a:prstGeom prst="rect">
                <a:avLst/>
              </a:prstGeom>
              <a:blipFill>
                <a:blip r:embed="rId6"/>
                <a:stretch>
                  <a:fillRect l="-1512" t="-4211"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64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Эндогенность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1BCC8C-AB42-644A-B898-F2F0E2341ABB}"/>
                  </a:ext>
                </a:extLst>
              </p:cNvPr>
              <p:cNvSpPr txBox="1"/>
              <p:nvPr/>
            </p:nvSpPr>
            <p:spPr>
              <a:xfrm>
                <a:off x="611560" y="620688"/>
                <a:ext cx="8352928" cy="1655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Cov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значит среди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прочих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”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факторов есть такие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которые связаны с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1BCC8C-AB42-644A-B898-F2F0E2341A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20688"/>
                <a:ext cx="8352928" cy="1655581"/>
              </a:xfrm>
              <a:prstGeom prst="rect">
                <a:avLst/>
              </a:prstGeom>
              <a:blipFill>
                <a:blip r:embed="rId4"/>
                <a:stretch>
                  <a:fillRect l="-1062" r="-30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1691680" y="116632"/>
            <a:ext cx="7452320" cy="6264696"/>
          </a:xfrm>
          <a:prstGeom prst="rect">
            <a:avLst/>
          </a:prstGeom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altLang="ru-RU" dirty="0"/>
              <a:t>Линейная регрессия и 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103676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Эндогенность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D43CCC-F093-DD46-BC78-EFE88DD7337E}"/>
                  </a:ext>
                </a:extLst>
              </p:cNvPr>
              <p:cNvSpPr txBox="1"/>
              <p:nvPr/>
            </p:nvSpPr>
            <p:spPr>
              <a:xfrm>
                <a:off x="611560" y="620688"/>
                <a:ext cx="8352928" cy="2394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Cov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значит среди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прочих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”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факторов есть такие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которые связаны с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показать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что это приводит к несостоятельным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смещённым оценкам коэффициентов</a:t>
                </a: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D43CCC-F093-DD46-BC78-EFE88DD733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20688"/>
                <a:ext cx="8352928" cy="2394245"/>
              </a:xfrm>
              <a:prstGeom prst="rect">
                <a:avLst/>
              </a:prstGeom>
              <a:blipFill>
                <a:blip r:embed="rId4"/>
                <a:stretch>
                  <a:fillRect l="-1062" r="-30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30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Эндогенность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57CABA-7CAC-4847-9E0D-DB8B598A0199}"/>
                  </a:ext>
                </a:extLst>
              </p:cNvPr>
              <p:cNvSpPr txBox="1"/>
              <p:nvPr/>
            </p:nvSpPr>
            <p:spPr>
              <a:xfrm>
                <a:off x="611560" y="620688"/>
                <a:ext cx="8352928" cy="50719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Cov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значит среди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прочих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”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факторов есть такие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которые связаны с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sz="2400" dirty="0">
                  <a:solidFill>
                    <a:srgbClr val="0059A9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показать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что это приводит к несостоятельным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смещённым оценкам коэффициентов</a:t>
                </a: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Эндогенность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может возникать из-за разных причин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755650" lvl="1" indent="-461963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наблюдаемая пропущенная переменная</a:t>
                </a:r>
              </a:p>
              <a:p>
                <a:pPr marL="755650" lvl="1" indent="-461963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ненаблюдаемая пропущенная переменная</a:t>
                </a:r>
              </a:p>
              <a:p>
                <a:pPr marL="755650" lvl="1" indent="-461963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ошибки измерения</a:t>
                </a:r>
              </a:p>
              <a:p>
                <a:pPr marL="755650" lvl="1" indent="-461963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двухсторонняя причинно-следственная связь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57CABA-7CAC-4847-9E0D-DB8B598A0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20688"/>
                <a:ext cx="8352928" cy="5071901"/>
              </a:xfrm>
              <a:prstGeom prst="rect">
                <a:avLst/>
              </a:prstGeom>
              <a:blipFill>
                <a:blip r:embed="rId4"/>
                <a:stretch>
                  <a:fillRect l="-1062" r="-303" b="-174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07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Эндогенность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0A604B-2C3B-DF44-95EA-51970DC3B3B4}"/>
              </a:ext>
            </a:extLst>
          </p:cNvPr>
          <p:cNvSpPr txBox="1"/>
          <p:nvPr/>
        </p:nvSpPr>
        <p:spPr>
          <a:xfrm>
            <a:off x="611560" y="692696"/>
            <a:ext cx="83529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Решение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разработка более сложных статистических процедур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помогут получить состоятельные несмещённые оценки (или хотя бы просто состоятельные оценки)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</a:p>
          <a:p>
            <a:pPr>
              <a:buClr>
                <a:srgbClr val="2459A4"/>
              </a:buClr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Метод инструментальных переменных 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 err="1">
                <a:solidFill>
                  <a:srgbClr val="373737"/>
                </a:solidFill>
                <a:latin typeface="Myriad Pro" panose="020B0503030403020204" pitchFamily="34" charset="0"/>
              </a:rPr>
              <a:t>Двухшаговый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МНК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Панельные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92089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18FD076A-DA3F-784C-AFB6-FC763DFF3557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Математическое ожидание ошибок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FBFC79-53FF-B042-90C4-F069045946A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025894" cy="19951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3.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случайных ошибок равно нулю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Условное математическое ожидание случайных ошибок равно нулю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FBFC79-53FF-B042-90C4-F069045946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025894" cy="1995162"/>
              </a:xfrm>
              <a:prstGeom prst="rect">
                <a:avLst/>
              </a:prstGeom>
              <a:blipFill>
                <a:blip r:embed="rId3"/>
                <a:stretch>
                  <a:fillRect l="-1264" t="-2532" b="-50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476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410CF25-E974-4CCA-8812-12B8C1FB9F01}"/>
              </a:ext>
            </a:extLst>
          </p:cNvPr>
          <p:cNvGrpSpPr/>
          <p:nvPr/>
        </p:nvGrpSpPr>
        <p:grpSpPr>
          <a:xfrm>
            <a:off x="697459" y="3010107"/>
            <a:ext cx="7402933" cy="1854216"/>
            <a:chOff x="913483" y="3014944"/>
            <a:chExt cx="7402933" cy="1854216"/>
          </a:xfrm>
        </p:grpSpPr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5823075-4DDC-5F4B-94DC-0125FF0F8A80}"/>
                </a:ext>
              </a:extLst>
            </p:cNvPr>
            <p:cNvSpPr/>
            <p:nvPr/>
          </p:nvSpPr>
          <p:spPr>
            <a:xfrm>
              <a:off x="913483" y="3014944"/>
              <a:ext cx="7258918" cy="1854216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endParaRPr lang="ru-RU" sz="2400" dirty="0">
                <a:solidFill>
                  <a:srgbClr val="0059A9"/>
                </a:solidFill>
              </a:endParaRPr>
            </a:p>
          </p:txBody>
        </p:sp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6BD866C9-D559-41A5-84EC-F2AA31FE7F90}"/>
                </a:ext>
              </a:extLst>
            </p:cNvPr>
            <p:cNvGrpSpPr/>
            <p:nvPr/>
          </p:nvGrpSpPr>
          <p:grpSpPr>
            <a:xfrm>
              <a:off x="1237997" y="3157222"/>
              <a:ext cx="7078419" cy="1569660"/>
              <a:chOff x="1323381" y="3148226"/>
              <a:chExt cx="7078419" cy="1569660"/>
            </a:xfrm>
          </p:grpSpPr>
          <p:sp>
            <p:nvSpPr>
              <p:cNvPr id="8" name="Shape">
                <a:extLst>
                  <a:ext uri="{FF2B5EF4-FFF2-40B4-BE49-F238E27FC236}">
                    <a16:creationId xmlns:a16="http://schemas.microsoft.com/office/drawing/2014/main" id="{05891C37-C735-D841-A227-55BA461135A1}"/>
                  </a:ext>
                </a:extLst>
              </p:cNvPr>
              <p:cNvSpPr/>
              <p:nvPr/>
            </p:nvSpPr>
            <p:spPr>
              <a:xfrm>
                <a:off x="1323381" y="3185562"/>
                <a:ext cx="381675" cy="35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11A8602-E50F-6849-A2C3-7A7066E2D1EE}"/>
                  </a:ext>
                </a:extLst>
              </p:cNvPr>
              <p:cNvSpPr txBox="1"/>
              <p:nvPr/>
            </p:nvSpPr>
            <p:spPr>
              <a:xfrm>
                <a:off x="1864913" y="3148226"/>
                <a:ext cx="6536887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Мы не включили в модель какие-то важные факторы</a:t>
                </a:r>
                <a:r>
                  <a:rPr lang="en-US" sz="2400" dirty="0">
                    <a:solidFill>
                      <a:srgbClr val="C0504D"/>
                    </a:solidFill>
                  </a:rPr>
                  <a:t>.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В условиях стохастических регрессоров мы получаем несостоятельные смещённые оценки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.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p:grpSp>
      </p:grpSp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18FD076A-DA3F-784C-AFB6-FC763DFF3557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Математическое ожидание ошибок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8D9A4FC-4CAD-4EBA-82E7-087F385D0F91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025894" cy="19951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3.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случайных ошибок равно нулю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Условное математическое ожидание случайных ошибок равно нулю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sSub>
                          <m:sSub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8D9A4FC-4CAD-4EBA-82E7-087F385D0F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025894" cy="1995162"/>
              </a:xfrm>
              <a:prstGeom prst="rect">
                <a:avLst/>
              </a:prstGeom>
              <a:blipFill>
                <a:blip r:embed="rId3"/>
                <a:stretch>
                  <a:fillRect l="-1264" t="-2532" b="-50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815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Гетероскедастичность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FFF8D9-9D28-224A-9190-D374C6806BF6}"/>
              </a:ext>
            </a:extLst>
          </p:cNvPr>
          <p:cNvSpPr txBox="1"/>
          <p:nvPr/>
        </p:nvSpPr>
        <p:spPr>
          <a:xfrm>
            <a:off x="612000" y="692696"/>
            <a:ext cx="828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4.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Случайные ошибки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относящиеся к разным наблюдениям независимы и обладают равной дисперсией</a:t>
            </a:r>
          </a:p>
        </p:txBody>
      </p:sp>
    </p:spTree>
    <p:extLst>
      <p:ext uri="{BB962C8B-B14F-4D97-AF65-F5344CB8AC3E}">
        <p14:creationId xmlns:p14="http://schemas.microsoft.com/office/powerpoint/2010/main" val="65233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Гетероскедастичность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pic>
        <p:nvPicPr>
          <p:cNvPr id="8" name="Рисунок 1">
            <a:extLst>
              <a:ext uri="{FF2B5EF4-FFF2-40B4-BE49-F238E27FC236}">
                <a16:creationId xmlns:a16="http://schemas.microsoft.com/office/drawing/2014/main" id="{E0EA493C-F513-D446-86AC-89B2031A3F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227" y="784146"/>
            <a:ext cx="3150251" cy="2310184"/>
          </a:xfrm>
          <a:prstGeom prst="rect">
            <a:avLst/>
          </a:prstGeom>
        </p:spPr>
      </p:pic>
      <p:pic>
        <p:nvPicPr>
          <p:cNvPr id="13" name="Рисунок 3">
            <a:extLst>
              <a:ext uri="{FF2B5EF4-FFF2-40B4-BE49-F238E27FC236}">
                <a16:creationId xmlns:a16="http://schemas.microsoft.com/office/drawing/2014/main" id="{6BCD9F62-C584-1248-AB99-1EB03BC211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227" y="3620458"/>
            <a:ext cx="3150250" cy="23101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AB86891-997E-3F47-B817-1DB55CDFD94E}"/>
              </a:ext>
            </a:extLst>
          </p:cNvPr>
          <p:cNvSpPr txBox="1"/>
          <p:nvPr/>
        </p:nvSpPr>
        <p:spPr>
          <a:xfrm>
            <a:off x="676560" y="3163034"/>
            <a:ext cx="298158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Гомоскедастичность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30E4F1-503A-B54B-80FD-CAA0049A6742}"/>
              </a:ext>
            </a:extLst>
          </p:cNvPr>
          <p:cNvSpPr txBox="1"/>
          <p:nvPr/>
        </p:nvSpPr>
        <p:spPr>
          <a:xfrm>
            <a:off x="550724" y="5952158"/>
            <a:ext cx="323325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 err="1">
                <a:solidFill>
                  <a:srgbClr val="28516A"/>
                </a:solidFill>
              </a:rPr>
              <a:t>Гетероскедастичность</a:t>
            </a:r>
            <a:endParaRPr lang="ru-RU" sz="24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7">
                <a:extLst>
                  <a:ext uri="{FF2B5EF4-FFF2-40B4-BE49-F238E27FC236}">
                    <a16:creationId xmlns:a16="http://schemas.microsoft.com/office/drawing/2014/main" id="{D4A7C646-5C30-F94B-BFFF-E1EB3AAD116A}"/>
                  </a:ext>
                </a:extLst>
              </p:cNvPr>
              <p:cNvSpPr/>
              <p:nvPr/>
            </p:nvSpPr>
            <p:spPr>
              <a:xfrm>
                <a:off x="4139952" y="4317379"/>
                <a:ext cx="4248407" cy="16132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7">
                <a:extLst>
                  <a:ext uri="{FF2B5EF4-FFF2-40B4-BE49-F238E27FC236}">
                    <a16:creationId xmlns:a16="http://schemas.microsoft.com/office/drawing/2014/main" id="{D4A7C646-5C30-F94B-BFFF-E1EB3AAD11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4317379"/>
                <a:ext cx="4248407" cy="1613262"/>
              </a:xfrm>
              <a:prstGeom prst="rect">
                <a:avLst/>
              </a:prstGeom>
              <a:blipFill>
                <a:blip r:embed="rId8"/>
                <a:stretch>
                  <a:fillRect b="-77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439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Гетероскедастичность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7FFB2796-73A6-9F4F-857A-ABB76479F806}"/>
              </a:ext>
            </a:extLst>
          </p:cNvPr>
          <p:cNvSpPr/>
          <p:nvPr/>
        </p:nvSpPr>
        <p:spPr>
          <a:xfrm>
            <a:off x="3955710" y="845738"/>
            <a:ext cx="5042721" cy="258326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endParaRPr lang="ru-RU" sz="2400" dirty="0">
              <a:solidFill>
                <a:srgbClr val="0059A9"/>
              </a:solidFill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A61D7B5-255A-2844-A0DE-439AF0830677}"/>
              </a:ext>
            </a:extLst>
          </p:cNvPr>
          <p:cNvSpPr/>
          <p:nvPr/>
        </p:nvSpPr>
        <p:spPr>
          <a:xfrm>
            <a:off x="4118317" y="980728"/>
            <a:ext cx="381675" cy="354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76B5E2-4E34-5940-8BC8-3D46D0DA290F}"/>
              </a:ext>
            </a:extLst>
          </p:cNvPr>
          <p:cNvSpPr txBox="1"/>
          <p:nvPr/>
        </p:nvSpPr>
        <p:spPr>
          <a:xfrm>
            <a:off x="4542036" y="978561"/>
            <a:ext cx="44563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Оценки коэффициентов останутся несмещёнными и состоятельными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но перестанут быть эффективными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это приведёт к искажению доверительных интервалов</a:t>
            </a:r>
            <a:r>
              <a:rPr lang="en-US" sz="2400" dirty="0">
                <a:solidFill>
                  <a:srgbClr val="C0504D"/>
                </a:solidFill>
              </a:rPr>
              <a:t>.</a:t>
            </a:r>
            <a:endParaRPr lang="ru-RU" sz="2400" dirty="0">
              <a:solidFill>
                <a:srgbClr val="C0504D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265FB8-D443-4E80-9B95-D2355E3FD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227" y="784146"/>
            <a:ext cx="3150251" cy="231018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38C01B-4E61-46B0-BA6E-D94238C451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227" y="3620458"/>
            <a:ext cx="3150250" cy="23101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E44D76-ECAE-4BB5-AB0A-F0B9521774A3}"/>
              </a:ext>
            </a:extLst>
          </p:cNvPr>
          <p:cNvSpPr txBox="1"/>
          <p:nvPr/>
        </p:nvSpPr>
        <p:spPr>
          <a:xfrm>
            <a:off x="676560" y="3163034"/>
            <a:ext cx="298158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Гомоскедастичность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ADB19D-99E8-4538-A392-BF99016C264E}"/>
              </a:ext>
            </a:extLst>
          </p:cNvPr>
          <p:cNvSpPr txBox="1"/>
          <p:nvPr/>
        </p:nvSpPr>
        <p:spPr>
          <a:xfrm>
            <a:off x="550724" y="5952158"/>
            <a:ext cx="323325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 err="1">
                <a:solidFill>
                  <a:srgbClr val="28516A"/>
                </a:solidFill>
              </a:rPr>
              <a:t>Гетероскедастичность</a:t>
            </a:r>
            <a:endParaRPr lang="ru-RU" sz="24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912E141-218A-43A3-BBF7-0B65A993DCDE}"/>
                  </a:ext>
                </a:extLst>
              </p:cNvPr>
              <p:cNvSpPr/>
              <p:nvPr/>
            </p:nvSpPr>
            <p:spPr>
              <a:xfrm>
                <a:off x="4139952" y="4317379"/>
                <a:ext cx="4248407" cy="16132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F912E141-218A-43A3-BBF7-0B65A993DC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4317379"/>
                <a:ext cx="4248407" cy="1613262"/>
              </a:xfrm>
              <a:prstGeom prst="rect">
                <a:avLst/>
              </a:prstGeom>
              <a:blipFill>
                <a:blip r:embed="rId8"/>
                <a:stretch>
                  <a:fillRect b="-77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103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DBBEEC7C-EAE0-7342-AA62-BF8E39D521B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Автокоррелированность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31CC90-A2A0-7B4A-B202-97FA15ED245C}"/>
              </a:ext>
            </a:extLst>
          </p:cNvPr>
          <p:cNvSpPr txBox="1"/>
          <p:nvPr/>
        </p:nvSpPr>
        <p:spPr>
          <a:xfrm>
            <a:off x="612000" y="692696"/>
            <a:ext cx="828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4.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Случайные ошибки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относящиеся к разным наблюдениям независимы и обладают равной дисперсией</a:t>
            </a:r>
          </a:p>
        </p:txBody>
      </p:sp>
    </p:spTree>
    <p:extLst>
      <p:ext uri="{BB962C8B-B14F-4D97-AF65-F5344CB8AC3E}">
        <p14:creationId xmlns:p14="http://schemas.microsoft.com/office/powerpoint/2010/main" val="2408640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8D6C027-8C29-456E-995F-8E7D09261E73}"/>
              </a:ext>
            </a:extLst>
          </p:cNvPr>
          <p:cNvGrpSpPr/>
          <p:nvPr/>
        </p:nvGrpSpPr>
        <p:grpSpPr>
          <a:xfrm>
            <a:off x="755576" y="2055554"/>
            <a:ext cx="7992888" cy="1877502"/>
            <a:chOff x="755576" y="2055554"/>
            <a:chExt cx="7992888" cy="1877502"/>
          </a:xfrm>
        </p:grpSpPr>
        <p:sp>
          <p:nvSpPr>
            <p:cNvPr id="13" name="Rectangle">
              <a:extLst>
                <a:ext uri="{FF2B5EF4-FFF2-40B4-BE49-F238E27FC236}">
                  <a16:creationId xmlns:a16="http://schemas.microsoft.com/office/drawing/2014/main" id="{ED6C0088-70D7-6F45-AB6E-DB54817989E5}"/>
                </a:ext>
              </a:extLst>
            </p:cNvPr>
            <p:cNvSpPr/>
            <p:nvPr/>
          </p:nvSpPr>
          <p:spPr>
            <a:xfrm>
              <a:off x="755576" y="2055554"/>
              <a:ext cx="7992888" cy="187750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endParaRPr lang="ru-RU" sz="2400" dirty="0">
                <a:solidFill>
                  <a:srgbClr val="0059A9"/>
                </a:solidFill>
              </a:endParaRPr>
            </a:p>
          </p:txBody>
        </p:sp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2B809427-B34B-446F-BF63-B525E03B1844}"/>
                </a:ext>
              </a:extLst>
            </p:cNvPr>
            <p:cNvGrpSpPr/>
            <p:nvPr/>
          </p:nvGrpSpPr>
          <p:grpSpPr>
            <a:xfrm>
              <a:off x="935596" y="2204864"/>
              <a:ext cx="7812868" cy="1596655"/>
              <a:chOff x="1043608" y="2217246"/>
              <a:chExt cx="7812868" cy="1596655"/>
            </a:xfrm>
          </p:grpSpPr>
          <p:sp>
            <p:nvSpPr>
              <p:cNvPr id="14" name="Shape">
                <a:extLst>
                  <a:ext uri="{FF2B5EF4-FFF2-40B4-BE49-F238E27FC236}">
                    <a16:creationId xmlns:a16="http://schemas.microsoft.com/office/drawing/2014/main" id="{815AF9ED-FAED-E44A-9815-D87579CBFA97}"/>
                  </a:ext>
                </a:extLst>
              </p:cNvPr>
              <p:cNvSpPr/>
              <p:nvPr/>
            </p:nvSpPr>
            <p:spPr>
              <a:xfrm>
                <a:off x="1043608" y="2267299"/>
                <a:ext cx="376809" cy="3605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0806054-A584-5244-86AB-8FA03507F18F}"/>
                  </a:ext>
                </a:extLst>
              </p:cNvPr>
              <p:cNvSpPr txBox="1"/>
              <p:nvPr/>
            </p:nvSpPr>
            <p:spPr>
              <a:xfrm>
                <a:off x="1605303" y="2217246"/>
                <a:ext cx="7251173" cy="1596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Если это не так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оценки коэффициентов останутся несмещёнными и состоятельными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но перестанут быть эффективными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это приведёт к искажению доверительных интервалов</a:t>
                </a:r>
              </a:p>
            </p:txBody>
          </p:sp>
        </p:grpSp>
      </p:grpSp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DBBEEC7C-EAE0-7342-AA62-BF8E39D521B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Автокоррелированность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D9EBC123-A197-3244-A75A-23AC73354B94}"/>
                  </a:ext>
                </a:extLst>
              </p:cNvPr>
              <p:cNvSpPr/>
              <p:nvPr/>
            </p:nvSpPr>
            <p:spPr>
              <a:xfrm>
                <a:off x="1763688" y="4352624"/>
                <a:ext cx="4571956" cy="1596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D9EBC123-A197-3244-A75A-23AC73354B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4352624"/>
                <a:ext cx="4571956" cy="1596656"/>
              </a:xfrm>
              <a:prstGeom prst="rect">
                <a:avLst/>
              </a:prstGeom>
              <a:blipFill>
                <a:blip r:embed="rId4"/>
                <a:stretch>
                  <a:fillRect b="-236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DD5307A-BD04-455D-AA12-2CA04B6C2750}"/>
              </a:ext>
            </a:extLst>
          </p:cNvPr>
          <p:cNvSpPr txBox="1"/>
          <p:nvPr/>
        </p:nvSpPr>
        <p:spPr>
          <a:xfrm>
            <a:off x="612000" y="692696"/>
            <a:ext cx="828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4.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Случайные ошибки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относящиеся к разным наблюдениям независимы и обладают равной дисперсией</a:t>
            </a:r>
          </a:p>
        </p:txBody>
      </p:sp>
    </p:spTree>
    <p:extLst>
      <p:ext uri="{BB962C8B-B14F-4D97-AF65-F5344CB8AC3E}">
        <p14:creationId xmlns:p14="http://schemas.microsoft.com/office/powerpoint/2010/main" val="58694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Парная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9852F471-9722-7841-BFB9-E1C599B4F9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Есть данные про две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Надо оценить как одна переменная зависит от другой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4" name="Содержимое 2">
                <a:extLst>
                  <a:ext uri="{FF2B5EF4-FFF2-40B4-BE49-F238E27FC236}">
                    <a16:creationId xmlns:a16="http://schemas.microsoft.com/office/drawing/2014/main" id="{9852F471-9722-7841-BFB9-E1C599B4F9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  <a:blipFill>
                <a:blip r:embed="rId4"/>
                <a:stretch>
                  <a:fillRect l="-2244" t="-209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976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DBBEEC7C-EAE0-7342-AA62-BF8E39D521B1}"/>
              </a:ext>
            </a:extLst>
          </p:cNvPr>
          <p:cNvSpPr/>
          <p:nvPr/>
        </p:nvSpPr>
        <p:spPr>
          <a:xfrm>
            <a:off x="0" y="0"/>
            <a:ext cx="9612560" cy="1052736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Автокоррелированность</a:t>
            </a:r>
            <a:r>
              <a:rPr lang="en-US"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 </a:t>
            </a:r>
            <a:r>
              <a:rPr lang="ru-RU"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и гетероскедастичность</a:t>
            </a:r>
            <a:endParaRPr lang="ru-RU" sz="3200" b="1" dirty="0">
              <a:solidFill>
                <a:srgbClr val="28516A"/>
              </a:solidFill>
              <a:latin typeface="Myriad Pro" pitchFamily="34" charset="0"/>
              <a:ea typeface="+mj-ea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4E3A1F-EE58-B741-826D-E4EBF29EB2F3}"/>
              </a:ext>
            </a:extLst>
          </p:cNvPr>
          <p:cNvSpPr txBox="1"/>
          <p:nvPr/>
        </p:nvSpPr>
        <p:spPr>
          <a:xfrm>
            <a:off x="612000" y="692696"/>
            <a:ext cx="83529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Решение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разработка более сложных статистических процедур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скорректируют оценки дисперсий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</a:p>
          <a:p>
            <a:pPr>
              <a:buClr>
                <a:srgbClr val="2459A4"/>
              </a:buClr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Обобщённый метод наименьших квадратов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Различные процедуры коррекции оценок дисперсии</a:t>
            </a:r>
          </a:p>
          <a:p>
            <a:pPr marL="342900" indent="-342900">
              <a:buClr>
                <a:srgbClr val="2459A4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поиска этих отклонений от стандартных предпосылок разработано довольно много статистических тестов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.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4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Корреляция и причинность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6E3DF0-98CD-5046-879E-F93557ECB0B0}"/>
              </a:ext>
            </a:extLst>
          </p:cNvPr>
          <p:cNvSpPr txBox="1"/>
          <p:nvPr/>
        </p:nvSpPr>
        <p:spPr>
          <a:xfrm>
            <a:off x="611560" y="692696"/>
            <a:ext cx="85324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Наличие значимого коэффициента в модели вовсе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 означает причинно-следственной связи между переменными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Значимый коэффициент означает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что между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переменными есть корреляция</a:t>
            </a:r>
            <a:endParaRPr lang="en-US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en-US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05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Корреляция и причинность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045FAB-E65E-084E-B083-242CDE781199}"/>
              </a:ext>
            </a:extLst>
          </p:cNvPr>
          <p:cNvSpPr txBox="1"/>
          <p:nvPr/>
        </p:nvSpPr>
        <p:spPr>
          <a:xfrm>
            <a:off x="611560" y="692696"/>
            <a:ext cx="85324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Наличие значимого коэффициента в модели вовсе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 означает причинно-следственной связи между переменными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Значимый коэффициент означает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что между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переменными есть корреляция</a:t>
            </a:r>
            <a:endParaRPr lang="en-US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en-US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Решение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разработка более сложных статистических процедур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помогут выявить причинно-следственные связи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также опора на теорию и здравый смысл</a:t>
            </a:r>
          </a:p>
        </p:txBody>
      </p:sp>
    </p:spTree>
    <p:extLst>
      <p:ext uri="{BB962C8B-B14F-4D97-AF65-F5344CB8AC3E}">
        <p14:creationId xmlns:p14="http://schemas.microsoft.com/office/powerpoint/2010/main" val="85987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B4D3A6-170A-574F-A1B1-2E73303A77F9}"/>
              </a:ext>
            </a:extLst>
          </p:cNvPr>
          <p:cNvSpPr txBox="1"/>
          <p:nvPr/>
        </p:nvSpPr>
        <p:spPr>
          <a:xfrm>
            <a:off x="612000" y="692696"/>
            <a:ext cx="83529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посмотрели на приблизительную схему того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 можно тестировать сложные гипотезы о взаимосвязях между переменными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95112447-8577-B64E-A6D2-528A11D849D9}"/>
              </a:ext>
            </a:extLst>
          </p:cNvPr>
          <p:cNvSpPr txBox="1"/>
          <p:nvPr/>
        </p:nvSpPr>
        <p:spPr>
          <a:xfrm>
            <a:off x="611560" y="613800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www.coursera.org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learn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ekonometrika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72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6E673A-C91D-0C43-88F7-25CB979B2799}"/>
              </a:ext>
            </a:extLst>
          </p:cNvPr>
          <p:cNvSpPr txBox="1"/>
          <p:nvPr/>
        </p:nvSpPr>
        <p:spPr>
          <a:xfrm>
            <a:off x="612000" y="692696"/>
            <a:ext cx="83529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посмотрели на приблизительную схему того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 можно тестировать сложные гипотезы о взаимосвязях между переменными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 самом деле в этой процедуре есть куча сложностей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проблем и нюансов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B7A90400-4755-824B-A6C8-3404BA458AA5}"/>
              </a:ext>
            </a:extLst>
          </p:cNvPr>
          <p:cNvSpPr txBox="1"/>
          <p:nvPr/>
        </p:nvSpPr>
        <p:spPr>
          <a:xfrm>
            <a:off x="611560" y="613800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www.coursera.org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learn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ekonometrika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68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Резюме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773577-3D20-2F4D-9BE4-7F391FB230A6}"/>
              </a:ext>
            </a:extLst>
          </p:cNvPr>
          <p:cNvSpPr txBox="1"/>
          <p:nvPr/>
        </p:nvSpPr>
        <p:spPr>
          <a:xfrm>
            <a:off x="612000" y="692696"/>
            <a:ext cx="83529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посмотрели на приблизительную схему того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 можно тестировать сложные гипотезы о взаимосвязях между переменными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 самом деле в этой процедуре есть куча сложностей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проблем и нюансов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Все они обычно освещаются в курсе эконометрики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:)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22DA7C93-4F31-4A1A-B1A1-B704525AAFF3}"/>
              </a:ext>
            </a:extLst>
          </p:cNvPr>
          <p:cNvSpPr txBox="1"/>
          <p:nvPr/>
        </p:nvSpPr>
        <p:spPr>
          <a:xfrm>
            <a:off x="611560" y="6138000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www.coursera.org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learn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ekonometrika</a:t>
            </a:r>
            <a:endParaRPr lang="ru-RU" sz="18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74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336704"/>
          </a:xfrm>
          <a:prstGeom prst="rect">
            <a:avLst/>
          </a:prstGeom>
        </p:spPr>
        <p:txBody>
          <a:bodyPr vert="horz" lIns="91440" tIns="45720" rIns="0" bIns="0" rtlCol="0" anchor="ctr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pPr algn="ctr"/>
            <a:r>
              <a:rPr lang="ru-RU" altLang="ru-RU" dirty="0"/>
              <a:t>Разложение на смещение и разброс</a:t>
            </a:r>
          </a:p>
        </p:txBody>
      </p:sp>
    </p:spTree>
    <p:extLst>
      <p:ext uri="{BB962C8B-B14F-4D97-AF65-F5344CB8AC3E}">
        <p14:creationId xmlns:p14="http://schemas.microsoft.com/office/powerpoint/2010/main" val="378048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Теорема Гаусса-Маркова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837F4F2-CDB6-6A4D-AED9-1A8FA075B501}"/>
                  </a:ext>
                </a:extLst>
              </p:cNvPr>
              <p:cNvSpPr/>
              <p:nvPr/>
            </p:nvSpPr>
            <p:spPr>
              <a:xfrm>
                <a:off x="612000" y="692696"/>
                <a:ext cx="8401252" cy="50059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β</m:t>
                    </m:r>
                    <m: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ε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</a:p>
              <a:p>
                <a:pPr marL="457200" indent="-457200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Матрица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детерминирована и её столбцы линейно независимы 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2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ε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∼(0,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i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единичная матрица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получаемая минимизацией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MSE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наименьших квадратов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):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Несмещённая и эффективная в классе всех несмещённых и линейных по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оценок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best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linear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unbiased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estimate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𝐵𝐿𝑈𝐸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837F4F2-CDB6-6A4D-AED9-1A8FA075B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401252" cy="5005986"/>
              </a:xfrm>
              <a:prstGeom prst="rect">
                <a:avLst/>
              </a:prstGeom>
              <a:blipFill>
                <a:blip r:embed="rId3"/>
                <a:stretch>
                  <a:fillRect l="-1208" b="-20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60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2C02BC21-8F1F-C24C-8D43-9B5C28A44DE6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1E7BF55-7AEB-5B4F-BAC6-32A7581ACB14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640960" cy="2820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Пусть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параметра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её квадратичную ошибку можно разложить на смещение и разброс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1E7BF55-7AEB-5B4F-BAC6-32A7581AC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640960" cy="2820259"/>
              </a:xfrm>
              <a:prstGeom prst="rect">
                <a:avLst/>
              </a:prstGeom>
              <a:blipFill>
                <a:blip r:embed="rId4"/>
                <a:stretch>
                  <a:fillRect l="-1175" t="-179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211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2C02BC21-8F1F-C24C-8D43-9B5C28A44DE6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96E055-3707-FB4C-8C96-FB48D12AC9EA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640960" cy="4666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Пусть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параметра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её квадратичную ошибку можно разложить на смещение и разброс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Ошибку прогноза тоже можно разложить подобным образом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но в уравнении появится новая компонента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неустранимая ошибка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которая берётся из-за наличия в модели шума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  <a:p>
                <a:pPr marL="285750" indent="-28575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96E055-3707-FB4C-8C96-FB48D12AC9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640960" cy="4666919"/>
              </a:xfrm>
              <a:prstGeom prst="rect">
                <a:avLst/>
              </a:prstGeom>
              <a:blipFill>
                <a:blip r:embed="rId4"/>
                <a:stretch>
                  <a:fillRect l="-1175" t="-108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76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Парная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Содержимое 2">
                <a:extLst>
                  <a:ext uri="{FF2B5EF4-FFF2-40B4-BE49-F238E27FC236}">
                    <a16:creationId xmlns:a16="http://schemas.microsoft.com/office/drawing/2014/main" id="{926A21B3-23DC-CB4D-99ED-8F569E647B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Есть данные про две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Надо оценить как одна переменная зависит от другой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13" name="Содержимое 2">
                <a:extLst>
                  <a:ext uri="{FF2B5EF4-FFF2-40B4-BE49-F238E27FC236}">
                    <a16:creationId xmlns:a16="http://schemas.microsoft.com/office/drawing/2014/main" id="{926A21B3-23DC-CB4D-99ED-8F569E647B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  <a:blipFill>
                <a:blip r:embed="rId4"/>
                <a:stretch>
                  <a:fillRect l="-2244" t="-209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Группа 6">
            <a:extLst>
              <a:ext uri="{FF2B5EF4-FFF2-40B4-BE49-F238E27FC236}">
                <a16:creationId xmlns:a16="http://schemas.microsoft.com/office/drawing/2014/main" id="{F4D615BD-5DA2-1741-A88A-B3D6F3BB47DD}"/>
              </a:ext>
            </a:extLst>
          </p:cNvPr>
          <p:cNvGrpSpPr/>
          <p:nvPr/>
        </p:nvGrpSpPr>
        <p:grpSpPr>
          <a:xfrm>
            <a:off x="899592" y="2276872"/>
            <a:ext cx="7920879" cy="1521048"/>
            <a:chOff x="899592" y="2204864"/>
            <a:chExt cx="7920879" cy="1521048"/>
          </a:xfrm>
        </p:grpSpPr>
        <p:sp>
          <p:nvSpPr>
            <p:cNvPr id="15" name="Rectangle">
              <a:extLst>
                <a:ext uri="{FF2B5EF4-FFF2-40B4-BE49-F238E27FC236}">
                  <a16:creationId xmlns:a16="http://schemas.microsoft.com/office/drawing/2014/main" id="{10C059E3-868B-DC43-AC7B-1DF0C93A2E16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" name="Объект 5">
              <a:extLst>
                <a:ext uri="{FF2B5EF4-FFF2-40B4-BE49-F238E27FC236}">
                  <a16:creationId xmlns:a16="http://schemas.microsoft.com/office/drawing/2014/main" id="{A2C7F492-CCAD-1C4A-92C8-A688CD0574E1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есть </a:t>
              </a:r>
              <a:br>
                <a:rPr lang="ru-RU" sz="2400" dirty="0">
                  <a:solidFill>
                    <a:srgbClr val="373737"/>
                  </a:solidFill>
                </a:rPr>
              </a:br>
              <a:r>
                <a:rPr lang="ru-RU" sz="2400" dirty="0">
                  <a:solidFill>
                    <a:srgbClr val="373737"/>
                  </a:solidFill>
                </a:rPr>
                <a:t>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877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092B2F8B-4A30-F040-ADDF-EBCDCC056C36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092B2F8B-4A30-F040-ADDF-EBCDCC056C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646331"/>
              </a:xfrm>
              <a:prstGeom prst="rect">
                <a:avLst/>
              </a:prstGeom>
              <a:blipFill>
                <a:blip r:embed="rId4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F99727E-9BDF-9748-B910-1DB04F8E4017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</p:spTree>
    <p:extLst>
      <p:ext uri="{BB962C8B-B14F-4D97-AF65-F5344CB8AC3E}">
        <p14:creationId xmlns:p14="http://schemas.microsoft.com/office/powerpoint/2010/main" val="373201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A71A4531-D3E6-6E43-B63B-0164B0E43CF1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A71A4531-D3E6-6E43-B63B-0164B0E43C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2003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16AA711-0AD4-C346-90F7-11F6F2A5DFD1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</p:spTree>
    <p:extLst>
      <p:ext uri="{BB962C8B-B14F-4D97-AF65-F5344CB8AC3E}">
        <p14:creationId xmlns:p14="http://schemas.microsoft.com/office/powerpoint/2010/main" val="405605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FE423EA3-A393-E944-93F1-7D626EE22AD6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FE423EA3-A393-E944-93F1-7D626EE22A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4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1EBBBAB-D68C-8148-BC5A-95F7294C7669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</p:spTree>
    <p:extLst>
      <p:ext uri="{BB962C8B-B14F-4D97-AF65-F5344CB8AC3E}">
        <p14:creationId xmlns:p14="http://schemas.microsoft.com/office/powerpoint/2010/main" val="210489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4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5810F76-B192-410A-851B-C450BD4A80B4}"/>
                  </a:ext>
                </a:extLst>
              </p:cNvPr>
              <p:cNvSpPr txBox="1"/>
              <p:nvPr/>
            </p:nvSpPr>
            <p:spPr>
              <a:xfrm>
                <a:off x="1115232" y="3426412"/>
                <a:ext cx="691276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5810F76-B192-410A-851B-C450BD4A80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232" y="3426412"/>
                <a:ext cx="6912768" cy="646331"/>
              </a:xfrm>
              <a:prstGeom prst="rect">
                <a:avLst/>
              </a:prstGeom>
              <a:blipFill>
                <a:blip r:embed="rId5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9660932C-5032-8543-AF0E-29D22956BB90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</p:spTree>
    <p:extLst>
      <p:ext uri="{BB962C8B-B14F-4D97-AF65-F5344CB8AC3E}">
        <p14:creationId xmlns:p14="http://schemas.microsoft.com/office/powerpoint/2010/main" val="29570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A45E4FC7-F41E-204F-94EA-2FCA1900D6B7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Прямоугольник 90">
                <a:extLst>
                  <a:ext uri="{FF2B5EF4-FFF2-40B4-BE49-F238E27FC236}">
                    <a16:creationId xmlns:a16="http://schemas.microsoft.com/office/drawing/2014/main" id="{A45E4FC7-F41E-204F-94EA-2FCA1900D6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4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23880C16-1A2B-594C-AD1E-9FF2A2F71C26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38442F-9DD7-BA42-94E3-7B8480FAE38B}"/>
                  </a:ext>
                </a:extLst>
              </p:cNvPr>
              <p:cNvSpPr txBox="1"/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 smtClean="0">
                          <a:solidFill>
                            <a:srgbClr val="FF513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FF513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38442F-9DD7-BA42-94E3-7B8480FAE3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blipFill>
                <a:blip r:embed="rId5"/>
                <a:stretch>
                  <a:fillRect b="-19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484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1D18A8-754D-4766-83E0-FDFD410F7A27}"/>
                  </a:ext>
                </a:extLst>
              </p:cNvPr>
              <p:cNvSpPr txBox="1"/>
              <p:nvPr/>
            </p:nvSpPr>
            <p:spPr>
              <a:xfrm>
                <a:off x="2114203" y="3760064"/>
                <a:ext cx="4724400" cy="8270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1D18A8-754D-4766-83E0-FDFD410F7A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4203" y="3760064"/>
                <a:ext cx="4724400" cy="8270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3BCB4667-72DA-FE42-A044-A65DE5FD88F7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3BCB4667-72DA-FE42-A044-A65DE5FD88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5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F7692E9D-DACC-7042-9DB7-998BE882A48C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8ABD599-7FC0-7F45-8620-0880EAF4052A}"/>
                  </a:ext>
                </a:extLst>
              </p:cNvPr>
              <p:cNvSpPr txBox="1"/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 smtClean="0">
                          <a:solidFill>
                            <a:srgbClr val="FF513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FF513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8ABD599-7FC0-7F45-8620-0880EAF405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blipFill>
                <a:blip r:embed="rId6"/>
                <a:stretch>
                  <a:fillRect b="-19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154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C99CA82-597E-4D99-B452-CEF79DBD27F7}"/>
                  </a:ext>
                </a:extLst>
              </p:cNvPr>
              <p:cNvSpPr txBox="1"/>
              <p:nvPr/>
            </p:nvSpPr>
            <p:spPr>
              <a:xfrm>
                <a:off x="2230725" y="3916800"/>
                <a:ext cx="4724400" cy="5821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C99CA82-597E-4D99-B452-CEF79DBD2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0725" y="3916800"/>
                <a:ext cx="4724400" cy="582147"/>
              </a:xfrm>
              <a:prstGeom prst="rect">
                <a:avLst/>
              </a:prstGeom>
              <a:blipFill>
                <a:blip r:embed="rId4"/>
                <a:stretch>
                  <a:fillRect b="-106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8697FFA5-5976-934E-91E1-B75F7175271E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8697FFA5-5976-934E-91E1-B75F717527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5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31F50FD-6B1D-8140-9302-78DAC586A923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AA8E5F9-7905-094F-B12D-EF02D28A2489}"/>
                  </a:ext>
                </a:extLst>
              </p:cNvPr>
              <p:cNvSpPr txBox="1"/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 smtClean="0">
                          <a:solidFill>
                            <a:srgbClr val="FF513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FF513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AA8E5F9-7905-094F-B12D-EF02D28A24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blipFill>
                <a:blip r:embed="rId6"/>
                <a:stretch>
                  <a:fillRect b="-19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967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C9583CA2-006B-2B41-9B02-0F4187E9EB47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Прямоугольник 90">
                <a:extLst>
                  <a:ext uri="{FF2B5EF4-FFF2-40B4-BE49-F238E27FC236}">
                    <a16:creationId xmlns:a16="http://schemas.microsoft.com/office/drawing/2014/main" id="{C9583CA2-006B-2B41-9B02-0F4187E9EB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4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DF1AD2D7-7B42-4446-A395-9376F3620288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DF2CF9C-EA6D-1442-9336-955AF5974C30}"/>
                  </a:ext>
                </a:extLst>
              </p:cNvPr>
              <p:cNvSpPr txBox="1"/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 smtClean="0">
                          <a:solidFill>
                            <a:srgbClr val="FF513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FF513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DF2CF9C-EA6D-1442-9336-955AF5974C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blipFill>
                <a:blip r:embed="rId5"/>
                <a:stretch>
                  <a:fillRect b="-19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F7DA88F-2568-8F46-92C9-94BBBFF2EC42}"/>
                  </a:ext>
                </a:extLst>
              </p:cNvPr>
              <p:cNvSpPr txBox="1"/>
              <p:nvPr/>
            </p:nvSpPr>
            <p:spPr>
              <a:xfrm>
                <a:off x="1996381" y="4007201"/>
                <a:ext cx="47244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F7DA88F-2568-8F46-92C9-94BBBFF2EC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6381" y="4007201"/>
                <a:ext cx="4724400" cy="461665"/>
              </a:xfrm>
              <a:prstGeom prst="rect">
                <a:avLst/>
              </a:prstGeom>
              <a:blipFill>
                <a:blip r:embed="rId6"/>
                <a:stretch>
                  <a:fillRect t="-54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447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/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−2⋅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19" y="1781427"/>
                <a:ext cx="8640960" cy="1754326"/>
              </a:xfrm>
              <a:prstGeom prst="rect">
                <a:avLst/>
              </a:prstGeom>
              <a:blipFill>
                <a:blip r:embed="rId4"/>
                <a:stretch>
                  <a:fillRect b="-1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3481C54B-6439-5A4B-A4E0-C9B188E2408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C4D2EEB2-DCB7-404F-AE4E-98792011E5B3}"/>
                  </a:ext>
                </a:extLst>
              </p:cNvPr>
              <p:cNvSpPr/>
              <p:nvPr/>
            </p:nvSpPr>
            <p:spPr>
              <a:xfrm>
                <a:off x="2280221" y="4366845"/>
                <a:ext cx="377763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C4D2EEB2-DCB7-404F-AE4E-98792011E5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0221" y="4366845"/>
                <a:ext cx="3777637" cy="646331"/>
              </a:xfrm>
              <a:prstGeom prst="rect">
                <a:avLst/>
              </a:prstGeom>
              <a:blipFill>
                <a:blip r:embed="rId5"/>
                <a:stretch>
                  <a:fillRect r="-334" b="-384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D8AA501-A40C-425B-8A60-5ADD1A7EE7AC}"/>
              </a:ext>
            </a:extLst>
          </p:cNvPr>
          <p:cNvSpPr txBox="1"/>
          <p:nvPr/>
        </p:nvSpPr>
        <p:spPr>
          <a:xfrm>
            <a:off x="612000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прогноза можно представить в виде суммы смещения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разброса и неустранимой ошибки: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90F84D0-652B-4180-A0ED-6CDF9634E19B}"/>
                  </a:ext>
                </a:extLst>
              </p:cNvPr>
              <p:cNvSpPr txBox="1"/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rgbClr val="416F2F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416F2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−2⋅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 smtClean="0">
                          <a:solidFill>
                            <a:srgbClr val="FF513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FF513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FF513D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90F84D0-652B-4180-A0ED-6CDF9634E1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000" y="3427200"/>
                <a:ext cx="6840760" cy="646331"/>
              </a:xfrm>
              <a:prstGeom prst="rect">
                <a:avLst/>
              </a:prstGeom>
              <a:blipFill>
                <a:blip r:embed="rId6"/>
                <a:stretch>
                  <a:fillRect b="-19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83AB0E-8830-4DE4-B3CE-43BB3531164E}"/>
                  </a:ext>
                </a:extLst>
              </p:cNvPr>
              <p:cNvSpPr txBox="1"/>
              <p:nvPr/>
            </p:nvSpPr>
            <p:spPr>
              <a:xfrm>
                <a:off x="1996381" y="4007201"/>
                <a:ext cx="47244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83AB0E-8830-4DE4-B3CE-43BB353116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6381" y="4007201"/>
                <a:ext cx="4724400" cy="461665"/>
              </a:xfrm>
              <a:prstGeom prst="rect">
                <a:avLst/>
              </a:prstGeom>
              <a:blipFill>
                <a:blip r:embed="rId7"/>
                <a:stretch>
                  <a:fillRect t="-5405" b="-1621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90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4B0D8E16-FED1-CE4C-978B-42CE8C6B6CD8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ошибки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EF3C97-D537-2448-BD36-70DB2AAD57DE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4154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неустранимая ошибка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ru-RU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разброс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дисперсия прогноза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bias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смещение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какой в среднем будет наша ошибка при регулярном использовании модели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 неустранимой ошибкой мы ничего не можем сделать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зато можем повлиять на смещение и разброс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EF3C97-D537-2448-BD36-70DB2AAD57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4154984"/>
              </a:xfrm>
              <a:prstGeom prst="rect">
                <a:avLst/>
              </a:prstGeom>
              <a:blipFill>
                <a:blip r:embed="rId4"/>
                <a:stretch>
                  <a:fillRect l="-1079" t="-610" r="-308" b="-24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440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Парная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Содержимое 2">
                <a:extLst>
                  <a:ext uri="{FF2B5EF4-FFF2-40B4-BE49-F238E27FC236}">
                    <a16:creationId xmlns:a16="http://schemas.microsoft.com/office/drawing/2014/main" id="{AB174BBF-A673-3248-8634-CD41DE4009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Есть данные про две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Надо оценить как одна переменная зависит от другой</a:t>
                </a: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en-US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Один из самых простых подходов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itchFamily="34" charset="0"/>
                  </a:rPr>
                  <a:t>оценить линейную регрессию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itchFamily="34" charset="0"/>
                  </a:rPr>
                  <a:t> </a:t>
                </a: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itchFamily="34" charset="0"/>
                </a:endParaRPr>
              </a:p>
            </p:txBody>
          </p:sp>
        </mc:Choice>
        <mc:Fallback xmlns="">
          <p:sp>
            <p:nvSpPr>
              <p:cNvPr id="3" name="Содержимое 2">
                <a:extLst>
                  <a:ext uri="{FF2B5EF4-FFF2-40B4-BE49-F238E27FC236}">
                    <a16:creationId xmlns:a16="http://schemas.microsoft.com/office/drawing/2014/main" id="{AB174BBF-A673-3248-8634-CD41DE4009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7920880" cy="4221168"/>
              </a:xfrm>
              <a:prstGeom prst="rect">
                <a:avLst/>
              </a:prstGeom>
              <a:blipFill>
                <a:blip r:embed="rId4"/>
                <a:stretch>
                  <a:fillRect l="-2244" t="-2096" b="-598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5005BE7A-8717-46A2-8F19-0CC446A5CD18}"/>
              </a:ext>
            </a:extLst>
          </p:cNvPr>
          <p:cNvGrpSpPr/>
          <p:nvPr/>
        </p:nvGrpSpPr>
        <p:grpSpPr>
          <a:xfrm>
            <a:off x="899592" y="2276872"/>
            <a:ext cx="7920879" cy="1521048"/>
            <a:chOff x="899592" y="2204864"/>
            <a:chExt cx="7920879" cy="1521048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208ADA98-2A4E-4C46-B56D-C7A9BAD76631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" name="Объект 5">
              <a:extLst>
                <a:ext uri="{FF2B5EF4-FFF2-40B4-BE49-F238E27FC236}">
                  <a16:creationId xmlns:a16="http://schemas.microsoft.com/office/drawing/2014/main" id="{604D393E-7CF7-47FC-8133-97679BF37675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есть </a:t>
              </a:r>
              <a:br>
                <a:rPr lang="ru-RU" sz="2400" dirty="0">
                  <a:solidFill>
                    <a:srgbClr val="373737"/>
                  </a:solidFill>
                </a:rPr>
              </a:br>
              <a:r>
                <a:rPr lang="ru-RU" sz="2400" dirty="0">
                  <a:solidFill>
                    <a:srgbClr val="373737"/>
                  </a:solidFill>
                </a:rPr>
                <a:t>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503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Box 6">
            <a:extLst>
              <a:ext uri="{FF2B5EF4-FFF2-40B4-BE49-F238E27FC236}">
                <a16:creationId xmlns:a16="http://schemas.microsoft.com/office/drawing/2014/main" id="{5EB10407-C3E2-6345-AFEF-329F316105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752" y="775586"/>
            <a:ext cx="2649027" cy="81785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Низкий разброс</a:t>
            </a:r>
          </a:p>
        </p:txBody>
      </p:sp>
      <p:sp>
        <p:nvSpPr>
          <p:cNvPr id="94" name="Text Box 6">
            <a:extLst>
              <a:ext uri="{FF2B5EF4-FFF2-40B4-BE49-F238E27FC236}">
                <a16:creationId xmlns:a16="http://schemas.microsoft.com/office/drawing/2014/main" id="{A665DCCC-5423-5147-9867-0CB1D6BD0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49" y="1772816"/>
            <a:ext cx="1898019" cy="70982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Низкое 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смещение</a:t>
            </a:r>
          </a:p>
        </p:txBody>
      </p:sp>
      <p:sp>
        <p:nvSpPr>
          <p:cNvPr id="95" name="Text Box 6">
            <a:extLst>
              <a:ext uri="{FF2B5EF4-FFF2-40B4-BE49-F238E27FC236}">
                <a16:creationId xmlns:a16="http://schemas.microsoft.com/office/drawing/2014/main" id="{6E54AED0-5173-7744-90A9-31585514D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49" y="3848679"/>
            <a:ext cx="1898019" cy="70982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Высокое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смещение</a:t>
            </a:r>
          </a:p>
        </p:txBody>
      </p:sp>
      <p:sp>
        <p:nvSpPr>
          <p:cNvPr id="67" name="Прямоугольник 1">
            <a:extLst>
              <a:ext uri="{FF2B5EF4-FFF2-40B4-BE49-F238E27FC236}">
                <a16:creationId xmlns:a16="http://schemas.microsoft.com/office/drawing/2014/main" id="{F33EE29E-0DD2-3D44-9044-AA7B4ECCA736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p:sp>
        <p:nvSpPr>
          <p:cNvPr id="222" name="Circle">
            <a:extLst>
              <a:ext uri="{FF2B5EF4-FFF2-40B4-BE49-F238E27FC236}">
                <a16:creationId xmlns:a16="http://schemas.microsoft.com/office/drawing/2014/main" id="{5CC070FA-B9E5-0343-A2ED-F31ADA3DA310}"/>
              </a:ext>
            </a:extLst>
          </p:cNvPr>
          <p:cNvSpPr/>
          <p:nvPr/>
        </p:nvSpPr>
        <p:spPr>
          <a:xfrm>
            <a:off x="2843808" y="3501008"/>
            <a:ext cx="1656185" cy="1656184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3" name="Circle">
            <a:extLst>
              <a:ext uri="{FF2B5EF4-FFF2-40B4-BE49-F238E27FC236}">
                <a16:creationId xmlns:a16="http://schemas.microsoft.com/office/drawing/2014/main" id="{63668ED0-B7AF-6B47-9847-A2DCACE65903}"/>
              </a:ext>
            </a:extLst>
          </p:cNvPr>
          <p:cNvSpPr/>
          <p:nvPr/>
        </p:nvSpPr>
        <p:spPr>
          <a:xfrm>
            <a:off x="3013310" y="3670510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4" name="Circle">
            <a:extLst>
              <a:ext uri="{FF2B5EF4-FFF2-40B4-BE49-F238E27FC236}">
                <a16:creationId xmlns:a16="http://schemas.microsoft.com/office/drawing/2014/main" id="{25B85D1E-C732-FD4F-8F92-385D4AE8DAC4}"/>
              </a:ext>
            </a:extLst>
          </p:cNvPr>
          <p:cNvSpPr/>
          <p:nvPr/>
        </p:nvSpPr>
        <p:spPr>
          <a:xfrm>
            <a:off x="3184334" y="3841534"/>
            <a:ext cx="975133" cy="975133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5" name="Circle">
            <a:extLst>
              <a:ext uri="{FF2B5EF4-FFF2-40B4-BE49-F238E27FC236}">
                <a16:creationId xmlns:a16="http://schemas.microsoft.com/office/drawing/2014/main" id="{BA972A25-391B-5A4B-B185-AF97EAEC813E}"/>
              </a:ext>
            </a:extLst>
          </p:cNvPr>
          <p:cNvSpPr/>
          <p:nvPr/>
        </p:nvSpPr>
        <p:spPr>
          <a:xfrm>
            <a:off x="3351942" y="4009142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6" name="Circle">
            <a:extLst>
              <a:ext uri="{FF2B5EF4-FFF2-40B4-BE49-F238E27FC236}">
                <a16:creationId xmlns:a16="http://schemas.microsoft.com/office/drawing/2014/main" id="{AFE1D511-ACDA-4846-B11B-0DBEF71C0FFF}"/>
              </a:ext>
            </a:extLst>
          </p:cNvPr>
          <p:cNvSpPr/>
          <p:nvPr/>
        </p:nvSpPr>
        <p:spPr>
          <a:xfrm>
            <a:off x="3517684" y="4174884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7" name="Circle">
            <a:extLst>
              <a:ext uri="{FF2B5EF4-FFF2-40B4-BE49-F238E27FC236}">
                <a16:creationId xmlns:a16="http://schemas.microsoft.com/office/drawing/2014/main" id="{63EE2A53-2E9B-B14E-90B7-7009B7506F2C}"/>
              </a:ext>
            </a:extLst>
          </p:cNvPr>
          <p:cNvSpPr/>
          <p:nvPr/>
        </p:nvSpPr>
        <p:spPr>
          <a:xfrm>
            <a:off x="5652119" y="3501009"/>
            <a:ext cx="1656185" cy="1656184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8" name="Circle">
            <a:extLst>
              <a:ext uri="{FF2B5EF4-FFF2-40B4-BE49-F238E27FC236}">
                <a16:creationId xmlns:a16="http://schemas.microsoft.com/office/drawing/2014/main" id="{764AFE09-08B0-0244-8961-901C53BA02E7}"/>
              </a:ext>
            </a:extLst>
          </p:cNvPr>
          <p:cNvSpPr/>
          <p:nvPr/>
        </p:nvSpPr>
        <p:spPr>
          <a:xfrm>
            <a:off x="5821621" y="3670511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9" name="Circle">
            <a:extLst>
              <a:ext uri="{FF2B5EF4-FFF2-40B4-BE49-F238E27FC236}">
                <a16:creationId xmlns:a16="http://schemas.microsoft.com/office/drawing/2014/main" id="{66C6F9FD-D8B0-8E44-86FA-3834C9098989}"/>
              </a:ext>
            </a:extLst>
          </p:cNvPr>
          <p:cNvSpPr/>
          <p:nvPr/>
        </p:nvSpPr>
        <p:spPr>
          <a:xfrm>
            <a:off x="5992645" y="3841535"/>
            <a:ext cx="975133" cy="975133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0" name="Circle">
            <a:extLst>
              <a:ext uri="{FF2B5EF4-FFF2-40B4-BE49-F238E27FC236}">
                <a16:creationId xmlns:a16="http://schemas.microsoft.com/office/drawing/2014/main" id="{591BDDDA-20B8-3145-B1A2-C91271FF5399}"/>
              </a:ext>
            </a:extLst>
          </p:cNvPr>
          <p:cNvSpPr/>
          <p:nvPr/>
        </p:nvSpPr>
        <p:spPr>
          <a:xfrm>
            <a:off x="6160253" y="4009143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1" name="Circle">
            <a:extLst>
              <a:ext uri="{FF2B5EF4-FFF2-40B4-BE49-F238E27FC236}">
                <a16:creationId xmlns:a16="http://schemas.microsoft.com/office/drawing/2014/main" id="{AFCC1038-4848-1042-8A03-2FAB06662F46}"/>
              </a:ext>
            </a:extLst>
          </p:cNvPr>
          <p:cNvSpPr/>
          <p:nvPr/>
        </p:nvSpPr>
        <p:spPr>
          <a:xfrm>
            <a:off x="6325995" y="4174885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2" name="Circle">
            <a:extLst>
              <a:ext uri="{FF2B5EF4-FFF2-40B4-BE49-F238E27FC236}">
                <a16:creationId xmlns:a16="http://schemas.microsoft.com/office/drawing/2014/main" id="{D5556F37-4513-3644-8FD9-0738D13AC4FD}"/>
              </a:ext>
            </a:extLst>
          </p:cNvPr>
          <p:cNvSpPr/>
          <p:nvPr/>
        </p:nvSpPr>
        <p:spPr>
          <a:xfrm>
            <a:off x="2843808" y="1412776"/>
            <a:ext cx="1656185" cy="1656184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28516A"/>
              </a:solidFill>
            </a:endParaRPr>
          </a:p>
        </p:txBody>
      </p:sp>
      <p:sp>
        <p:nvSpPr>
          <p:cNvPr id="233" name="Circle">
            <a:extLst>
              <a:ext uri="{FF2B5EF4-FFF2-40B4-BE49-F238E27FC236}">
                <a16:creationId xmlns:a16="http://schemas.microsoft.com/office/drawing/2014/main" id="{73C65FD6-CCBC-0547-83C0-3CB17D28160C}"/>
              </a:ext>
            </a:extLst>
          </p:cNvPr>
          <p:cNvSpPr/>
          <p:nvPr/>
        </p:nvSpPr>
        <p:spPr>
          <a:xfrm>
            <a:off x="3013310" y="1582278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4" name="Circle">
            <a:extLst>
              <a:ext uri="{FF2B5EF4-FFF2-40B4-BE49-F238E27FC236}">
                <a16:creationId xmlns:a16="http://schemas.microsoft.com/office/drawing/2014/main" id="{D9B5050C-914D-6C49-8C04-C2BF09B94029}"/>
              </a:ext>
            </a:extLst>
          </p:cNvPr>
          <p:cNvSpPr/>
          <p:nvPr/>
        </p:nvSpPr>
        <p:spPr>
          <a:xfrm>
            <a:off x="3184334" y="1753302"/>
            <a:ext cx="975133" cy="975133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28516A"/>
              </a:solidFill>
            </a:endParaRPr>
          </a:p>
        </p:txBody>
      </p:sp>
      <p:sp>
        <p:nvSpPr>
          <p:cNvPr id="235" name="Circle">
            <a:extLst>
              <a:ext uri="{FF2B5EF4-FFF2-40B4-BE49-F238E27FC236}">
                <a16:creationId xmlns:a16="http://schemas.microsoft.com/office/drawing/2014/main" id="{46B572DF-2532-A441-B0DE-BB5F1F9E31E9}"/>
              </a:ext>
            </a:extLst>
          </p:cNvPr>
          <p:cNvSpPr/>
          <p:nvPr/>
        </p:nvSpPr>
        <p:spPr>
          <a:xfrm>
            <a:off x="3351942" y="1920910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6" name="Circle">
            <a:extLst>
              <a:ext uri="{FF2B5EF4-FFF2-40B4-BE49-F238E27FC236}">
                <a16:creationId xmlns:a16="http://schemas.microsoft.com/office/drawing/2014/main" id="{2F04116A-9010-2449-8BD7-C7DD64EBB6FD}"/>
              </a:ext>
            </a:extLst>
          </p:cNvPr>
          <p:cNvSpPr/>
          <p:nvPr/>
        </p:nvSpPr>
        <p:spPr>
          <a:xfrm>
            <a:off x="3517684" y="2086652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7" name="Circle">
            <a:extLst>
              <a:ext uri="{FF2B5EF4-FFF2-40B4-BE49-F238E27FC236}">
                <a16:creationId xmlns:a16="http://schemas.microsoft.com/office/drawing/2014/main" id="{896704A5-643D-A341-9CC8-9A9199F83836}"/>
              </a:ext>
            </a:extLst>
          </p:cNvPr>
          <p:cNvSpPr/>
          <p:nvPr/>
        </p:nvSpPr>
        <p:spPr>
          <a:xfrm>
            <a:off x="5652119" y="1412777"/>
            <a:ext cx="1656185" cy="1656184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8" name="Circle">
            <a:extLst>
              <a:ext uri="{FF2B5EF4-FFF2-40B4-BE49-F238E27FC236}">
                <a16:creationId xmlns:a16="http://schemas.microsoft.com/office/drawing/2014/main" id="{3FC82B64-F528-594C-8772-8E71D3E188CD}"/>
              </a:ext>
            </a:extLst>
          </p:cNvPr>
          <p:cNvSpPr/>
          <p:nvPr/>
        </p:nvSpPr>
        <p:spPr>
          <a:xfrm>
            <a:off x="5821621" y="1582279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9" name="Circle">
            <a:extLst>
              <a:ext uri="{FF2B5EF4-FFF2-40B4-BE49-F238E27FC236}">
                <a16:creationId xmlns:a16="http://schemas.microsoft.com/office/drawing/2014/main" id="{794981BF-D844-5043-AC9C-64D5C26BEF06}"/>
              </a:ext>
            </a:extLst>
          </p:cNvPr>
          <p:cNvSpPr/>
          <p:nvPr/>
        </p:nvSpPr>
        <p:spPr>
          <a:xfrm>
            <a:off x="5992645" y="1753303"/>
            <a:ext cx="975133" cy="975133"/>
          </a:xfrm>
          <a:prstGeom prst="ellipse">
            <a:avLst/>
          </a:prstGeom>
          <a:solidFill>
            <a:srgbClr val="28516A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0" name="Circle">
            <a:extLst>
              <a:ext uri="{FF2B5EF4-FFF2-40B4-BE49-F238E27FC236}">
                <a16:creationId xmlns:a16="http://schemas.microsoft.com/office/drawing/2014/main" id="{839E2CC4-41F9-CD46-B5D8-900283FA9CDE}"/>
              </a:ext>
            </a:extLst>
          </p:cNvPr>
          <p:cNvSpPr/>
          <p:nvPr/>
        </p:nvSpPr>
        <p:spPr>
          <a:xfrm>
            <a:off x="6160253" y="1920911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1" name="Circle">
            <a:extLst>
              <a:ext uri="{FF2B5EF4-FFF2-40B4-BE49-F238E27FC236}">
                <a16:creationId xmlns:a16="http://schemas.microsoft.com/office/drawing/2014/main" id="{ECB127A6-9E50-814F-A9A5-07D8C2F590C7}"/>
              </a:ext>
            </a:extLst>
          </p:cNvPr>
          <p:cNvSpPr/>
          <p:nvPr/>
        </p:nvSpPr>
        <p:spPr>
          <a:xfrm>
            <a:off x="6325995" y="2086653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0F9C767E-2EF4-DE4A-A2CC-943300C28D14}"/>
              </a:ext>
            </a:extLst>
          </p:cNvPr>
          <p:cNvGrpSpPr/>
          <p:nvPr/>
        </p:nvGrpSpPr>
        <p:grpSpPr>
          <a:xfrm>
            <a:off x="3488431" y="2076391"/>
            <a:ext cx="337684" cy="288732"/>
            <a:chOff x="7180085" y="2386253"/>
            <a:chExt cx="337684" cy="288732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111FAE7-9D5B-864D-896D-BC3B16CC9E28}"/>
                </a:ext>
              </a:extLst>
            </p:cNvPr>
            <p:cNvSpPr/>
            <p:nvPr/>
          </p:nvSpPr>
          <p:spPr>
            <a:xfrm>
              <a:off x="7280095" y="246426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3B2B33E7-EAFA-A045-AF0F-1A0AD0096ACE}"/>
                </a:ext>
              </a:extLst>
            </p:cNvPr>
            <p:cNvSpPr/>
            <p:nvPr/>
          </p:nvSpPr>
          <p:spPr>
            <a:xfrm>
              <a:off x="7300698" y="238625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3E018A12-5ACD-3941-B511-060F14A453B8}"/>
                </a:ext>
              </a:extLst>
            </p:cNvPr>
            <p:cNvSpPr/>
            <p:nvPr/>
          </p:nvSpPr>
          <p:spPr>
            <a:xfrm>
              <a:off x="7445761" y="250087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EAACAEF6-052E-BF49-B6D7-1F474351913E}"/>
                </a:ext>
              </a:extLst>
            </p:cNvPr>
            <p:cNvSpPr/>
            <p:nvPr/>
          </p:nvSpPr>
          <p:spPr>
            <a:xfrm>
              <a:off x="7211306" y="244888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63C7C57-43B7-FC4E-A192-DD4858F2DCD6}"/>
                </a:ext>
              </a:extLst>
            </p:cNvPr>
            <p:cNvSpPr/>
            <p:nvPr/>
          </p:nvSpPr>
          <p:spPr>
            <a:xfrm>
              <a:off x="7332977" y="25113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713EE5F9-3D99-E847-A19B-195E0376B2CD}"/>
                </a:ext>
              </a:extLst>
            </p:cNvPr>
            <p:cNvSpPr/>
            <p:nvPr/>
          </p:nvSpPr>
          <p:spPr>
            <a:xfrm>
              <a:off x="7233651" y="25775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4E3EE95F-A89F-914A-926E-C75509B7843E}"/>
                </a:ext>
              </a:extLst>
            </p:cNvPr>
            <p:cNvSpPr/>
            <p:nvPr/>
          </p:nvSpPr>
          <p:spPr>
            <a:xfrm>
              <a:off x="7394636" y="243031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8CDDE60F-75A0-4D49-8446-F6B158316B00}"/>
                </a:ext>
              </a:extLst>
            </p:cNvPr>
            <p:cNvSpPr/>
            <p:nvPr/>
          </p:nvSpPr>
          <p:spPr>
            <a:xfrm>
              <a:off x="7180085" y="252700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0E9A7BBB-4D7D-0F41-89E7-7C989D216390}"/>
                </a:ext>
              </a:extLst>
            </p:cNvPr>
            <p:cNvSpPr/>
            <p:nvPr/>
          </p:nvSpPr>
          <p:spPr>
            <a:xfrm>
              <a:off x="7327734" y="260297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3B291D18-4349-064B-BA62-C5AE2BE0BE1C}"/>
                </a:ext>
              </a:extLst>
            </p:cNvPr>
            <p:cNvSpPr/>
            <p:nvPr/>
          </p:nvSpPr>
          <p:spPr>
            <a:xfrm>
              <a:off x="7404514" y="25524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3A29BCD1-DC32-8640-9AB5-ED78D8B45642}"/>
              </a:ext>
            </a:extLst>
          </p:cNvPr>
          <p:cNvGrpSpPr/>
          <p:nvPr/>
        </p:nvGrpSpPr>
        <p:grpSpPr>
          <a:xfrm>
            <a:off x="3488431" y="3636473"/>
            <a:ext cx="337684" cy="288732"/>
            <a:chOff x="7180085" y="2386253"/>
            <a:chExt cx="337684" cy="288732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F8337434-5E2D-524C-BADF-E12981F55038}"/>
                </a:ext>
              </a:extLst>
            </p:cNvPr>
            <p:cNvSpPr/>
            <p:nvPr/>
          </p:nvSpPr>
          <p:spPr>
            <a:xfrm>
              <a:off x="7280095" y="246426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C426E3DA-F7E8-704B-BF46-C137FC788430}"/>
                </a:ext>
              </a:extLst>
            </p:cNvPr>
            <p:cNvSpPr/>
            <p:nvPr/>
          </p:nvSpPr>
          <p:spPr>
            <a:xfrm>
              <a:off x="7300698" y="238625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87F822E4-7CCC-5949-99E3-6173E38FB82C}"/>
                </a:ext>
              </a:extLst>
            </p:cNvPr>
            <p:cNvSpPr/>
            <p:nvPr/>
          </p:nvSpPr>
          <p:spPr>
            <a:xfrm>
              <a:off x="7445761" y="250087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007B9D1D-59BA-B64F-9937-B9F39E6EC9D5}"/>
                </a:ext>
              </a:extLst>
            </p:cNvPr>
            <p:cNvSpPr/>
            <p:nvPr/>
          </p:nvSpPr>
          <p:spPr>
            <a:xfrm>
              <a:off x="7211306" y="244888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367C12EC-FFC2-8040-A9AF-9B70D4089947}"/>
                </a:ext>
              </a:extLst>
            </p:cNvPr>
            <p:cNvSpPr/>
            <p:nvPr/>
          </p:nvSpPr>
          <p:spPr>
            <a:xfrm>
              <a:off x="7332977" y="25113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F44C4139-A4CC-7A45-B09D-D1CB3BCB4F66}"/>
                </a:ext>
              </a:extLst>
            </p:cNvPr>
            <p:cNvSpPr/>
            <p:nvPr/>
          </p:nvSpPr>
          <p:spPr>
            <a:xfrm>
              <a:off x="7233651" y="25775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4FE0727F-AE4C-3342-BEB4-74858949E83E}"/>
                </a:ext>
              </a:extLst>
            </p:cNvPr>
            <p:cNvSpPr/>
            <p:nvPr/>
          </p:nvSpPr>
          <p:spPr>
            <a:xfrm>
              <a:off x="7394636" y="243031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67F18F49-71F4-3745-B686-EAAF792DD5F6}"/>
                </a:ext>
              </a:extLst>
            </p:cNvPr>
            <p:cNvSpPr/>
            <p:nvPr/>
          </p:nvSpPr>
          <p:spPr>
            <a:xfrm>
              <a:off x="7180085" y="252700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DB899FEB-A13D-B24E-B186-984294AABBB1}"/>
                </a:ext>
              </a:extLst>
            </p:cNvPr>
            <p:cNvSpPr/>
            <p:nvPr/>
          </p:nvSpPr>
          <p:spPr>
            <a:xfrm>
              <a:off x="7327734" y="260297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3666E62A-2EB8-C649-8A2D-3F220B604C33}"/>
                </a:ext>
              </a:extLst>
            </p:cNvPr>
            <p:cNvSpPr/>
            <p:nvPr/>
          </p:nvSpPr>
          <p:spPr>
            <a:xfrm>
              <a:off x="7404514" y="25524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3A52560E-9500-B74A-916B-8D881B6FAD63}"/>
              </a:ext>
            </a:extLst>
          </p:cNvPr>
          <p:cNvGrpSpPr/>
          <p:nvPr/>
        </p:nvGrpSpPr>
        <p:grpSpPr>
          <a:xfrm>
            <a:off x="6175120" y="2014606"/>
            <a:ext cx="538176" cy="471736"/>
            <a:chOff x="1996380" y="1791550"/>
            <a:chExt cx="538176" cy="471736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19" name="Oval 318">
              <a:extLst>
                <a:ext uri="{FF2B5EF4-FFF2-40B4-BE49-F238E27FC236}">
                  <a16:creationId xmlns:a16="http://schemas.microsoft.com/office/drawing/2014/main" id="{80488AF8-1DEA-C14C-8C89-82E7397E6587}"/>
                </a:ext>
              </a:extLst>
            </p:cNvPr>
            <p:cNvSpPr/>
            <p:nvPr/>
          </p:nvSpPr>
          <p:spPr>
            <a:xfrm>
              <a:off x="2123915" y="18195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5FE22CE2-E66E-2B40-9136-602397AEC323}"/>
                </a:ext>
              </a:extLst>
            </p:cNvPr>
            <p:cNvSpPr/>
            <p:nvPr/>
          </p:nvSpPr>
          <p:spPr>
            <a:xfrm>
              <a:off x="2276315" y="19719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42E0CFA6-56FA-964A-89D7-36E193D781C8}"/>
                </a:ext>
              </a:extLst>
            </p:cNvPr>
            <p:cNvSpPr/>
            <p:nvPr/>
          </p:nvSpPr>
          <p:spPr>
            <a:xfrm>
              <a:off x="2430519" y="219127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2" name="Oval 321">
              <a:extLst>
                <a:ext uri="{FF2B5EF4-FFF2-40B4-BE49-F238E27FC236}">
                  <a16:creationId xmlns:a16="http://schemas.microsoft.com/office/drawing/2014/main" id="{FFA1BD6B-7CB7-C849-95C0-9746354C68B9}"/>
                </a:ext>
              </a:extLst>
            </p:cNvPr>
            <p:cNvSpPr/>
            <p:nvPr/>
          </p:nvSpPr>
          <p:spPr>
            <a:xfrm>
              <a:off x="1996380" y="19799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C02DD375-F3BF-F443-9224-21A04868970C}"/>
                </a:ext>
              </a:extLst>
            </p:cNvPr>
            <p:cNvSpPr/>
            <p:nvPr/>
          </p:nvSpPr>
          <p:spPr>
            <a:xfrm>
              <a:off x="2277925" y="179155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A1BF0254-3767-7144-8C43-75C135777F19}"/>
                </a:ext>
              </a:extLst>
            </p:cNvPr>
            <p:cNvSpPr/>
            <p:nvPr/>
          </p:nvSpPr>
          <p:spPr>
            <a:xfrm>
              <a:off x="2141487" y="196393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2EB5D89D-5E4E-704E-BCCE-F5A81FA3EEC5}"/>
                </a:ext>
              </a:extLst>
            </p:cNvPr>
            <p:cNvSpPr/>
            <p:nvPr/>
          </p:nvSpPr>
          <p:spPr>
            <a:xfrm>
              <a:off x="2462548" y="187790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6" name="Oval 325">
              <a:extLst>
                <a:ext uri="{FF2B5EF4-FFF2-40B4-BE49-F238E27FC236}">
                  <a16:creationId xmlns:a16="http://schemas.microsoft.com/office/drawing/2014/main" id="{4AAA4D9E-5250-9E44-BA1B-BB3C33751AD6}"/>
                </a:ext>
              </a:extLst>
            </p:cNvPr>
            <p:cNvSpPr/>
            <p:nvPr/>
          </p:nvSpPr>
          <p:spPr>
            <a:xfrm>
              <a:off x="2276315" y="211927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7" name="Oval 326">
              <a:extLst>
                <a:ext uri="{FF2B5EF4-FFF2-40B4-BE49-F238E27FC236}">
                  <a16:creationId xmlns:a16="http://schemas.microsoft.com/office/drawing/2014/main" id="{01C684FE-F84F-3D40-AC14-CBDE0047A7F7}"/>
                </a:ext>
              </a:extLst>
            </p:cNvPr>
            <p:cNvSpPr/>
            <p:nvPr/>
          </p:nvSpPr>
          <p:spPr>
            <a:xfrm>
              <a:off x="2462548" y="202703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2CE87D80-36EE-BB48-8D83-4DE952EEFD35}"/>
                </a:ext>
              </a:extLst>
            </p:cNvPr>
            <p:cNvSpPr/>
            <p:nvPr/>
          </p:nvSpPr>
          <p:spPr>
            <a:xfrm>
              <a:off x="2344017" y="189420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1D07865A-54D0-AA47-9A4D-0697D5E6CEBE}"/>
              </a:ext>
            </a:extLst>
          </p:cNvPr>
          <p:cNvGrpSpPr/>
          <p:nvPr/>
        </p:nvGrpSpPr>
        <p:grpSpPr>
          <a:xfrm>
            <a:off x="5861472" y="3696159"/>
            <a:ext cx="538176" cy="471736"/>
            <a:chOff x="1996380" y="1791550"/>
            <a:chExt cx="538176" cy="471736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30" name="Oval 329">
              <a:extLst>
                <a:ext uri="{FF2B5EF4-FFF2-40B4-BE49-F238E27FC236}">
                  <a16:creationId xmlns:a16="http://schemas.microsoft.com/office/drawing/2014/main" id="{90DBEC79-7E02-7340-92B0-7FAE283A16A6}"/>
                </a:ext>
              </a:extLst>
            </p:cNvPr>
            <p:cNvSpPr/>
            <p:nvPr/>
          </p:nvSpPr>
          <p:spPr>
            <a:xfrm>
              <a:off x="2123915" y="18195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25355053-06CC-B546-895F-67F279DC5C31}"/>
                </a:ext>
              </a:extLst>
            </p:cNvPr>
            <p:cNvSpPr/>
            <p:nvPr/>
          </p:nvSpPr>
          <p:spPr>
            <a:xfrm>
              <a:off x="2276315" y="19719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C5CAF687-7DEF-4249-AB65-2C165B7F4B62}"/>
                </a:ext>
              </a:extLst>
            </p:cNvPr>
            <p:cNvSpPr/>
            <p:nvPr/>
          </p:nvSpPr>
          <p:spPr>
            <a:xfrm>
              <a:off x="2430519" y="219127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BE6B3EAD-195B-4E4F-BCCA-B2CA15691830}"/>
                </a:ext>
              </a:extLst>
            </p:cNvPr>
            <p:cNvSpPr/>
            <p:nvPr/>
          </p:nvSpPr>
          <p:spPr>
            <a:xfrm>
              <a:off x="1996380" y="19799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4" name="Oval 333">
              <a:extLst>
                <a:ext uri="{FF2B5EF4-FFF2-40B4-BE49-F238E27FC236}">
                  <a16:creationId xmlns:a16="http://schemas.microsoft.com/office/drawing/2014/main" id="{129CD692-4455-F34E-94C9-CBA52DBDB235}"/>
                </a:ext>
              </a:extLst>
            </p:cNvPr>
            <p:cNvSpPr/>
            <p:nvPr/>
          </p:nvSpPr>
          <p:spPr>
            <a:xfrm>
              <a:off x="2277925" y="179155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5" name="Oval 334">
              <a:extLst>
                <a:ext uri="{FF2B5EF4-FFF2-40B4-BE49-F238E27FC236}">
                  <a16:creationId xmlns:a16="http://schemas.microsoft.com/office/drawing/2014/main" id="{842C7ADD-186A-104F-A285-F11FA0151FA9}"/>
                </a:ext>
              </a:extLst>
            </p:cNvPr>
            <p:cNvSpPr/>
            <p:nvPr/>
          </p:nvSpPr>
          <p:spPr>
            <a:xfrm>
              <a:off x="2141487" y="196393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5FDF7E64-BAE4-8648-8350-3405399EAA92}"/>
                </a:ext>
              </a:extLst>
            </p:cNvPr>
            <p:cNvSpPr/>
            <p:nvPr/>
          </p:nvSpPr>
          <p:spPr>
            <a:xfrm>
              <a:off x="2462548" y="187790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EB99FFCE-3C67-E544-97CD-E7EBD5DF11E2}"/>
                </a:ext>
              </a:extLst>
            </p:cNvPr>
            <p:cNvSpPr/>
            <p:nvPr/>
          </p:nvSpPr>
          <p:spPr>
            <a:xfrm>
              <a:off x="2276315" y="211927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14DB6302-8965-6F41-833F-5E00A9029384}"/>
                </a:ext>
              </a:extLst>
            </p:cNvPr>
            <p:cNvSpPr/>
            <p:nvPr/>
          </p:nvSpPr>
          <p:spPr>
            <a:xfrm>
              <a:off x="2462548" y="202703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E6B87730-06D4-4C42-8476-9A4CC33781E7}"/>
                </a:ext>
              </a:extLst>
            </p:cNvPr>
            <p:cNvSpPr/>
            <p:nvPr/>
          </p:nvSpPr>
          <p:spPr>
            <a:xfrm>
              <a:off x="2344017" y="189420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72" name="Text Box 6">
            <a:extLst>
              <a:ext uri="{FF2B5EF4-FFF2-40B4-BE49-F238E27FC236}">
                <a16:creationId xmlns:a16="http://schemas.microsoft.com/office/drawing/2014/main" id="{1AC776C2-8E14-4A49-9D23-FA32527A7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8779" y="775586"/>
            <a:ext cx="3046165" cy="81785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Высокий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Прямоугольник 72">
                <a:extLst>
                  <a:ext uri="{FF2B5EF4-FFF2-40B4-BE49-F238E27FC236}">
                    <a16:creationId xmlns:a16="http://schemas.microsoft.com/office/drawing/2014/main" id="{2BE42E7C-4DC0-D040-89BC-D4B3BBAF56FE}"/>
                  </a:ext>
                </a:extLst>
              </p:cNvPr>
              <p:cNvSpPr/>
              <p:nvPr/>
            </p:nvSpPr>
            <p:spPr>
              <a:xfrm>
                <a:off x="1377122" y="5699140"/>
                <a:ext cx="640303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3" name="Прямоугольник 72">
                <a:extLst>
                  <a:ext uri="{FF2B5EF4-FFF2-40B4-BE49-F238E27FC236}">
                    <a16:creationId xmlns:a16="http://schemas.microsoft.com/office/drawing/2014/main" id="{2BE42E7C-4DC0-D040-89BC-D4B3BBAF56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122" y="5699140"/>
                <a:ext cx="6403032" cy="461665"/>
              </a:xfrm>
              <a:prstGeom prst="rect">
                <a:avLst/>
              </a:prstGeom>
              <a:blipFill>
                <a:blip r:embed="rId4"/>
                <a:stretch>
                  <a:fillRect t="-5263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934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>
            <a:extLst>
              <a:ext uri="{FF2B5EF4-FFF2-40B4-BE49-F238E27FC236}">
                <a16:creationId xmlns:a16="http://schemas.microsoft.com/office/drawing/2014/main" id="{618FD3DA-896F-994A-92C1-B7D9773D1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660" y="783021"/>
            <a:ext cx="5898976" cy="4704006"/>
          </a:xfrm>
          <a:prstGeom prst="rect">
            <a:avLst/>
          </a:prstGeom>
        </p:spPr>
      </p:pic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1D3B7BE5-E310-DC45-BC13-43CEE9016594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545B7B6D-9D78-DC4D-9728-40306A074F0B}"/>
                  </a:ext>
                </a:extLst>
              </p:cNvPr>
              <p:cNvSpPr/>
              <p:nvPr/>
            </p:nvSpPr>
            <p:spPr>
              <a:xfrm>
                <a:off x="1377122" y="5699140"/>
                <a:ext cx="640303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545B7B6D-9D78-DC4D-9728-40306A074F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122" y="5699140"/>
                <a:ext cx="6403032" cy="461665"/>
              </a:xfrm>
              <a:prstGeom prst="rect">
                <a:avLst/>
              </a:prstGeom>
              <a:blipFill>
                <a:blip r:embed="rId5"/>
                <a:stretch>
                  <a:fillRect t="-5263" b="-184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922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0E95F-FC46-FC48-819E-63A663B65903}"/>
              </a:ext>
            </a:extLst>
          </p:cNvPr>
          <p:cNvSpPr txBox="1"/>
          <p:nvPr/>
        </p:nvSpPr>
        <p:spPr>
          <a:xfrm>
            <a:off x="612000" y="692696"/>
            <a:ext cx="83529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увеличении сложности модели (рост числа оцениваемых параметров) смещение убывает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разброс растёт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2459A4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28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8582051-78D6-4145-B48B-20A189863D5A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352928" cy="30482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увеличении сложности модели (рост числа оцениваемых параметров) смещение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разброс растёт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Теорема Гаусса-Маркова говорит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что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обладает нулевым смещением и наименьшим разбросом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8582051-78D6-4145-B48B-20A189863D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352928" cy="3048207"/>
              </a:xfrm>
              <a:prstGeom prst="rect">
                <a:avLst/>
              </a:prstGeom>
              <a:blipFill>
                <a:blip r:embed="rId4"/>
                <a:stretch>
                  <a:fillRect l="-1062" t="-166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167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28D3CD7-3813-9C4C-9A12-DCBC04AFB47D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352928" cy="37880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увеличении сложности модели (рост числа оцениваемых параметров) смещение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разброс растёт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Теорема Гаусса-Маркова говорит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что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обладает нулевым смещением и наименьшим разбросом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 есть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для любого другого несмещённого прогноза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выполняется 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𝑉𝑎𝑟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p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̃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)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28D3CD7-3813-9C4C-9A12-DCBC04AFB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352928" cy="3788088"/>
              </a:xfrm>
              <a:prstGeom prst="rect">
                <a:avLst/>
              </a:prstGeom>
              <a:blipFill>
                <a:blip r:embed="rId4"/>
                <a:stretch>
                  <a:fillRect l="-1062" t="-13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22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352928" cy="48960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увеличении сложности модели (рост числа оцениваемых параметров) смещение убывает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разброс растёт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Теорема Гаусса-Маркова говорит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что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обладает нулевым смещением и наименьшим разбросом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 есть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для любого другого несмещённого прогноза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выполняется 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𝑉𝑎𝑟</m:t>
                        </m:r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p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)≤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̃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)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 есть для такой оценки мы будем получать самые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узкие доверительные интервалы из всех возможных несмещённых оценок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352928" cy="4896084"/>
              </a:xfrm>
              <a:prstGeom prst="rect">
                <a:avLst/>
              </a:prstGeom>
              <a:blipFill>
                <a:blip r:embed="rId4"/>
                <a:stretch>
                  <a:fillRect l="-1062" t="-1034" b="-155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717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6C4C1C-3E92-B24A-BB54-E4B9BA47294A}"/>
              </a:ext>
            </a:extLst>
          </p:cNvPr>
          <p:cNvSpPr txBox="1"/>
          <p:nvPr/>
        </p:nvSpPr>
        <p:spPr>
          <a:xfrm>
            <a:off x="611560" y="692696"/>
            <a:ext cx="83529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Иногда можно намеренно увеличивать смещение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модели ради её стабильности (более низкого разброса)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86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F8FC7-E39C-B34C-A5D0-2578928A83E0}"/>
              </a:ext>
            </a:extLst>
          </p:cNvPr>
          <p:cNvSpPr txBox="1"/>
          <p:nvPr/>
        </p:nvSpPr>
        <p:spPr>
          <a:xfrm>
            <a:off x="611560" y="692696"/>
            <a:ext cx="83529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Иногда можно намеренно увеличивать смещение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модели ради её стабильности (более низкого разброса)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Тогда мы будем получать смещённые оценки коэффициентов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08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rPr>
              <a:t>Разложение на смещение и разброс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773577-3D20-2F4D-9BE4-7F391FB230A6}"/>
              </a:ext>
            </a:extLst>
          </p:cNvPr>
          <p:cNvSpPr txBox="1"/>
          <p:nvPr/>
        </p:nvSpPr>
        <p:spPr>
          <a:xfrm>
            <a:off x="611560" y="692696"/>
            <a:ext cx="83529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Иногда можно намеренно увеличивать смещение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модели ради её стабильности (более низкого разброса)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Тогда мы будем получать смещённые оценки коэффициентов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Такой приём называется регуляризацией </a:t>
            </a:r>
          </a:p>
        </p:txBody>
      </p:sp>
    </p:spTree>
    <p:extLst>
      <p:ext uri="{BB962C8B-B14F-4D97-AF65-F5344CB8AC3E}">
        <p14:creationId xmlns:p14="http://schemas.microsoft.com/office/powerpoint/2010/main" val="257709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B6931D5C-238C-D84F-BC79-BC8F1FDAC4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Что будет завтра?</a:t>
                </a:r>
                <a:endParaRPr lang="en-US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удачно спрогнозировать переменную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ru-RU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B6931D5C-238C-D84F-BC79-BC8F1FDAC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  <a:blipFill>
                <a:blip r:embed="rId3"/>
                <a:stretch>
                  <a:fillRect l="-4242" t="-5369" b="-134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3A310BA9-C6EB-9A48-8E09-3188105A5A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устроен мир? </a:t>
                </a: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переменная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зависит от переменной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3A310BA9-C6EB-9A48-8E09-3188105A5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  <a:blipFill>
                <a:blip r:embed="rId4"/>
                <a:stretch>
                  <a:fillRect l="-4560" t="-5128" r="-9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3CB0B203-EA10-8046-AFB4-83EEA5AA2792}"/>
              </a:ext>
            </a:extLst>
          </p:cNvPr>
          <p:cNvCxnSpPr>
            <a:cxnSpLocks/>
          </p:cNvCxnSpPr>
          <p:nvPr/>
        </p:nvCxnSpPr>
        <p:spPr>
          <a:xfrm>
            <a:off x="4572000" y="692696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52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wrap="square" rIns="0" bIns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Парная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D591E135-E813-A140-899B-35F5BE65FB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240000"/>
                <a:ext cx="8280040" cy="288670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среднее значение размера класса в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–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ом округе </a:t>
                </a: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среднее значение за тест в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–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ом округе </a:t>
                </a:r>
                <a:endParaRPr lang="ru-RU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прочие факторы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влияющие на результаты обучения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–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</a:rPr>
                  <a:t>ом округе </a:t>
                </a:r>
                <a:endParaRPr lang="ru-RU" sz="2400" dirty="0">
                  <a:solidFill>
                    <a:srgbClr val="3A3A3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коэффициенты линейной регрессии</a:t>
                </a:r>
                <a:endParaRPr lang="ru-RU" sz="2400" dirty="0">
                  <a:solidFill>
                    <a:srgbClr val="3A3A3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D591E135-E813-A140-899B-35F5BE65F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240000"/>
                <a:ext cx="8280040" cy="2886707"/>
              </a:xfrm>
              <a:prstGeom prst="rect">
                <a:avLst/>
              </a:prstGeom>
              <a:blipFill>
                <a:blip r:embed="rId4"/>
                <a:stretch>
                  <a:fillRect l="-2297" t="-305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A53B6F-570A-4BE0-B379-1B93BE605139}"/>
                  </a:ext>
                </a:extLst>
              </p:cNvPr>
              <p:cNvSpPr txBox="1"/>
              <p:nvPr/>
            </p:nvSpPr>
            <p:spPr>
              <a:xfrm>
                <a:off x="3177355" y="25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A53B6F-570A-4BE0-B379-1B93BE605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2520000"/>
                <a:ext cx="2789290" cy="369332"/>
              </a:xfrm>
              <a:prstGeom prst="rect">
                <a:avLst/>
              </a:prstGeom>
              <a:blipFill>
                <a:blip r:embed="rId5"/>
                <a:stretch>
                  <a:fillRect l="-2273" t="-3333" r="-455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FD0D35F-73A9-4F60-ACDC-49C56E19A26F}"/>
              </a:ext>
            </a:extLst>
          </p:cNvPr>
          <p:cNvSpPr/>
          <p:nvPr/>
        </p:nvSpPr>
        <p:spPr>
          <a:xfrm>
            <a:off x="1620000" y="25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D6C708D-1179-4F7B-A0B1-AB34F8F35BD1}"/>
              </a:ext>
            </a:extLst>
          </p:cNvPr>
          <p:cNvGrpSpPr/>
          <p:nvPr/>
        </p:nvGrpSpPr>
        <p:grpSpPr>
          <a:xfrm>
            <a:off x="899592" y="755824"/>
            <a:ext cx="7920879" cy="1521048"/>
            <a:chOff x="899592" y="2204864"/>
            <a:chExt cx="7920879" cy="1521048"/>
          </a:xfrm>
        </p:grpSpPr>
        <p:sp>
          <p:nvSpPr>
            <p:cNvPr id="12" name="Rectangle">
              <a:extLst>
                <a:ext uri="{FF2B5EF4-FFF2-40B4-BE49-F238E27FC236}">
                  <a16:creationId xmlns:a16="http://schemas.microsoft.com/office/drawing/2014/main" id="{87ACE8D1-933E-43CD-B0C2-8BB37835B0F4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" name="Объект 5">
              <a:extLst>
                <a:ext uri="{FF2B5EF4-FFF2-40B4-BE49-F238E27FC236}">
                  <a16:creationId xmlns:a16="http://schemas.microsoft.com/office/drawing/2014/main" id="{A8F2E90B-4F19-4CDD-936B-7FBA88E3A1D0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5E5E5E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5E5E5E"/>
                  </a:solidFill>
                </a:rPr>
                <a:t>, </a:t>
              </a:r>
              <a:r>
                <a:rPr lang="ru-RU" sz="2400" dirty="0">
                  <a:solidFill>
                    <a:srgbClr val="5E5E5E"/>
                  </a:solidFill>
                </a:rPr>
                <a:t>есть 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187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2CF51172-2712-0840-AC7C-B7F37F676E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Что будет завтра?</a:t>
                </a:r>
                <a:endParaRPr lang="en-US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удачно спрогнозировать переменную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ru-RU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2CF51172-2712-0840-AC7C-B7F37F676E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  <a:blipFill>
                <a:blip r:embed="rId3"/>
                <a:stretch>
                  <a:fillRect l="-4242" t="-5369" b="-134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6CFE172-5BF5-EC45-BE2D-5F222939D9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устроен мир? </a:t>
                </a: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переменная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зависит от переменной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6CFE172-5BF5-EC45-BE2D-5F222939D9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  <a:blipFill>
                <a:blip r:embed="rId4"/>
                <a:stretch>
                  <a:fillRect l="-4560" t="-5128" r="-9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CF2A10EA-F7E9-6146-9652-519290A6414C}"/>
              </a:ext>
            </a:extLst>
          </p:cNvPr>
          <p:cNvSpPr txBox="1"/>
          <p:nvPr/>
        </p:nvSpPr>
        <p:spPr>
          <a:xfrm>
            <a:off x="612001" y="3060000"/>
            <a:ext cx="8064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Оказывается, за счёт смещения можно уменьшить разброс точечных прогнозов и решить задачу лучше с точки зрения </a:t>
            </a:r>
            <a:r>
              <a:rPr lang="en-US" sz="2400" dirty="0">
                <a:solidFill>
                  <a:srgbClr val="373737"/>
                </a:solidFill>
              </a:rPr>
              <a:t>MSE,</a:t>
            </a:r>
            <a:r>
              <a:rPr lang="ru-RU" sz="2400" dirty="0">
                <a:solidFill>
                  <a:srgbClr val="373737"/>
                </a:solidFill>
              </a:rPr>
              <a:t> пожертвовав интерпретацией.</a:t>
            </a:r>
          </a:p>
        </p:txBody>
      </p:sp>
      <p:cxnSp>
        <p:nvCxnSpPr>
          <p:cNvPr id="14" name="Прямая соединительная линия 18">
            <a:extLst>
              <a:ext uri="{FF2B5EF4-FFF2-40B4-BE49-F238E27FC236}">
                <a16:creationId xmlns:a16="http://schemas.microsoft.com/office/drawing/2014/main" id="{8467CF8C-7E66-FF45-BFA8-920D72B96E60}"/>
              </a:ext>
            </a:extLst>
          </p:cNvPr>
          <p:cNvCxnSpPr>
            <a:cxnSpLocks/>
          </p:cNvCxnSpPr>
          <p:nvPr/>
        </p:nvCxnSpPr>
        <p:spPr>
          <a:xfrm>
            <a:off x="4572000" y="692696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12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9C1E44F-A351-3E4B-9ED6-754795D87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Что будет завтра?</a:t>
                </a:r>
                <a:endParaRPr lang="en-US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удачно спрогнозировать переменную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ru-RU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Объект 5">
                <a:extLst>
                  <a:ext uri="{FF2B5EF4-FFF2-40B4-BE49-F238E27FC236}">
                    <a16:creationId xmlns:a16="http://schemas.microsoft.com/office/drawing/2014/main" id="{E9C1E44F-A351-3E4B-9ED6-754795D872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827420"/>
                <a:ext cx="4176464" cy="1879817"/>
              </a:xfrm>
              <a:prstGeom prst="rect">
                <a:avLst/>
              </a:prstGeom>
              <a:blipFill>
                <a:blip r:embed="rId3"/>
                <a:stretch>
                  <a:fillRect l="-4242" t="-5369" b="-134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DAB9C71C-568A-ED42-B4AA-F9A8376DA9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устроен мир? </a:t>
                </a: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b="1" dirty="0">
                  <a:solidFill>
                    <a:srgbClr val="28516A"/>
                  </a:solidFill>
                </a:endParaRP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переменная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зависит от переменной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DAB9C71C-568A-ED42-B4AA-F9A8376DA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36" y="827420"/>
                <a:ext cx="3888427" cy="1973741"/>
              </a:xfrm>
              <a:prstGeom prst="rect">
                <a:avLst/>
              </a:prstGeom>
              <a:blipFill>
                <a:blip r:embed="rId4"/>
                <a:stretch>
                  <a:fillRect l="-4560" t="-5128" r="-9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  <a:latin typeface="Myriad Pro" pitchFamily="34" charset="0"/>
                <a:ea typeface="+mj-ea"/>
                <a:cs typeface="Times New Roman" pitchFamily="18" charset="0"/>
              </a:defRPr>
            </a:lvl1pPr>
          </a:lstStyle>
          <a:p>
            <a:r>
              <a:rPr lang="ru-RU" dirty="0"/>
              <a:t>Резюме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BF2A3D-31F8-4F85-9FD4-166800AE2DCD}"/>
              </a:ext>
            </a:extLst>
          </p:cNvPr>
          <p:cNvSpPr txBox="1"/>
          <p:nvPr/>
        </p:nvSpPr>
        <p:spPr>
          <a:xfrm>
            <a:off x="612001" y="3060000"/>
            <a:ext cx="8064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</a:rPr>
              <a:t>Оказывается, за счёт смещения можно уменьшить разброс точечных прогнозов и решить задачу лучше с точки зрения </a:t>
            </a:r>
            <a:r>
              <a:rPr lang="en-US" sz="2400" dirty="0">
                <a:solidFill>
                  <a:srgbClr val="373737"/>
                </a:solidFill>
              </a:rPr>
              <a:t>MSE,</a:t>
            </a:r>
            <a:r>
              <a:rPr lang="ru-RU" sz="2400" dirty="0">
                <a:solidFill>
                  <a:srgbClr val="373737"/>
                </a:solidFill>
              </a:rPr>
              <a:t> пожертвовав интерпретацией.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CF368C17-4F4B-42A6-ABA1-83D3927CACF8}"/>
              </a:ext>
            </a:extLst>
          </p:cNvPr>
          <p:cNvCxnSpPr>
            <a:cxnSpLocks/>
          </p:cNvCxnSpPr>
          <p:nvPr/>
        </p:nvCxnSpPr>
        <p:spPr>
          <a:xfrm>
            <a:off x="4572000" y="692696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9D72D2E2-16D0-42E4-A6E8-A7CC0AAD96B3}"/>
              </a:ext>
            </a:extLst>
          </p:cNvPr>
          <p:cNvGrpSpPr/>
          <p:nvPr/>
        </p:nvGrpSpPr>
        <p:grpSpPr>
          <a:xfrm>
            <a:off x="899592" y="4524394"/>
            <a:ext cx="6984776" cy="1280870"/>
            <a:chOff x="899592" y="4524394"/>
            <a:chExt cx="6984776" cy="128087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F2CA268E-930E-174D-9BD1-03B1B24CE0B4}"/>
                </a:ext>
              </a:extLst>
            </p:cNvPr>
            <p:cNvSpPr/>
            <p:nvPr/>
          </p:nvSpPr>
          <p:spPr>
            <a:xfrm>
              <a:off x="899592" y="4524394"/>
              <a:ext cx="6984776" cy="128087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68AE4BB9-0E79-4D2C-A7CA-67F995CE93A7}"/>
                </a:ext>
              </a:extLst>
            </p:cNvPr>
            <p:cNvGrpSpPr/>
            <p:nvPr/>
          </p:nvGrpSpPr>
          <p:grpSpPr>
            <a:xfrm>
              <a:off x="1089062" y="4749331"/>
              <a:ext cx="6693515" cy="830997"/>
              <a:chOff x="1134515" y="4704051"/>
              <a:chExt cx="6693515" cy="830997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024B428-BDB8-884F-B851-ACDB99C04E2A}"/>
                  </a:ext>
                </a:extLst>
              </p:cNvPr>
              <p:cNvSpPr txBox="1"/>
              <p:nvPr/>
            </p:nvSpPr>
            <p:spPr>
              <a:xfrm>
                <a:off x="1638321" y="4704051"/>
                <a:ext cx="618970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Коэффициенты в </a:t>
                </a:r>
                <a:r>
                  <a:rPr lang="en-US" sz="2400" dirty="0">
                    <a:solidFill>
                      <a:srgbClr val="C0504D"/>
                    </a:solidFill>
                  </a:rPr>
                  <a:t>Ridge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и </a:t>
                </a:r>
                <a:r>
                  <a:rPr lang="en-US" sz="2400" dirty="0">
                    <a:solidFill>
                      <a:srgbClr val="C0504D"/>
                    </a:solidFill>
                  </a:rPr>
                  <a:t>Lasso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регрессиях </a:t>
                </a:r>
                <a:r>
                  <a:rPr lang="ru-RU" sz="2400" dirty="0" err="1">
                    <a:solidFill>
                      <a:srgbClr val="C0504D"/>
                    </a:solidFill>
                  </a:rPr>
                  <a:t>неинтерпретируемы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  <p:sp>
            <p:nvSpPr>
              <p:cNvPr id="2" name="Shape">
                <a:extLst>
                  <a:ext uri="{FF2B5EF4-FFF2-40B4-BE49-F238E27FC236}">
                    <a16:creationId xmlns:a16="http://schemas.microsoft.com/office/drawing/2014/main" id="{55FA2673-56CD-4BCC-B07C-3CB33B60F687}"/>
                  </a:ext>
                </a:extLst>
              </p:cNvPr>
              <p:cNvSpPr/>
              <p:nvPr/>
            </p:nvSpPr>
            <p:spPr>
              <a:xfrm>
                <a:off x="1134515" y="4765099"/>
                <a:ext cx="372996" cy="35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000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177DA505-54C8-6146-AB9C-35B056673D2C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A12FBB-3FCC-FE42-8C5D-AD2E5AEBCCA2}"/>
                  </a:ext>
                </a:extLst>
              </p:cNvPr>
              <p:cNvSpPr txBox="1"/>
              <p:nvPr/>
            </p:nvSpPr>
            <p:spPr>
              <a:xfrm>
                <a:off x="611560" y="720000"/>
                <a:ext cx="8241918" cy="3332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Метод максимального правдоподобия состоит в выборе в качестве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значения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котором правдоподобие достигает максимума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i="1" dirty="0">
                  <a:solidFill>
                    <a:srgbClr val="000000"/>
                  </a:solidFill>
                  <a:latin typeface="Myriad Pro" panose="020B0503030403020204" pitchFamily="34" charset="0"/>
                </a:endParaRPr>
              </a:p>
              <a:p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A12FBB-3FCC-FE42-8C5D-AD2E5AEBCC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720000"/>
                <a:ext cx="8241918" cy="3332002"/>
              </a:xfrm>
              <a:prstGeom prst="rect">
                <a:avLst/>
              </a:prstGeom>
              <a:blipFill>
                <a:blip r:embed="rId4"/>
                <a:stretch>
                  <a:fillRect l="-1233" t="-1515" b="-3106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375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Как обучаем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2">
                <a:extLst>
                  <a:ext uri="{FF2B5EF4-FFF2-40B4-BE49-F238E27FC236}">
                    <a16:creationId xmlns:a16="http://schemas.microsoft.com/office/drawing/2014/main" id="{91C5520F-2EFB-134A-844C-A6A5C961651C}"/>
                  </a:ext>
                </a:extLst>
              </p:cNvPr>
              <p:cNvSpPr/>
              <p:nvPr/>
            </p:nvSpPr>
            <p:spPr>
              <a:xfrm>
                <a:off x="1052475" y="2038496"/>
                <a:ext cx="7039050" cy="11005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lim>
                      </m:limLow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2">
                <a:extLst>
                  <a:ext uri="{FF2B5EF4-FFF2-40B4-BE49-F238E27FC236}">
                    <a16:creationId xmlns:a16="http://schemas.microsoft.com/office/drawing/2014/main" id="{91C5520F-2EFB-134A-844C-A6A5C96165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475" y="2038496"/>
                <a:ext cx="7039050" cy="1100558"/>
              </a:xfrm>
              <a:prstGeom prst="rect">
                <a:avLst/>
              </a:prstGeom>
              <a:blipFill>
                <a:blip r:embed="rId3"/>
                <a:stretch>
                  <a:fillRect l="-361" t="-106818" b="-161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Объект 5">
            <a:extLst>
              <a:ext uri="{FF2B5EF4-FFF2-40B4-BE49-F238E27FC236}">
                <a16:creationId xmlns:a16="http://schemas.microsoft.com/office/drawing/2014/main" id="{C2E05D77-C1D3-4D4D-81C5-61DC6445CE4D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593193" cy="11005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Чтобы понять как переменные зависят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надо обучить модель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в машинном обучении мы использовали для этого какую-нибудь функцию потерь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00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Как обучаем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6D0964F-5E95-4520-8E89-F62157947222}"/>
              </a:ext>
            </a:extLst>
          </p:cNvPr>
          <p:cNvGrpSpPr/>
          <p:nvPr/>
        </p:nvGrpSpPr>
        <p:grpSpPr>
          <a:xfrm>
            <a:off x="612000" y="3388607"/>
            <a:ext cx="8064456" cy="1443412"/>
            <a:chOff x="855296" y="3857796"/>
            <a:chExt cx="8064456" cy="1443412"/>
          </a:xfrm>
        </p:grpSpPr>
        <p:sp>
          <p:nvSpPr>
            <p:cNvPr id="17" name="Rectangle">
              <a:extLst>
                <a:ext uri="{FF2B5EF4-FFF2-40B4-BE49-F238E27FC236}">
                  <a16:creationId xmlns:a16="http://schemas.microsoft.com/office/drawing/2014/main" id="{B28A4515-F4A1-C44E-908E-88559B88409E}"/>
                </a:ext>
              </a:extLst>
            </p:cNvPr>
            <p:cNvSpPr/>
            <p:nvPr/>
          </p:nvSpPr>
          <p:spPr>
            <a:xfrm>
              <a:off x="855296" y="3857796"/>
              <a:ext cx="8036744" cy="14434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C4871E16-A05B-4ACB-9533-64D61C2748B2}"/>
                </a:ext>
              </a:extLst>
            </p:cNvPr>
            <p:cNvGrpSpPr/>
            <p:nvPr/>
          </p:nvGrpSpPr>
          <p:grpSpPr>
            <a:xfrm>
              <a:off x="1042545" y="3979338"/>
              <a:ext cx="7877207" cy="1200329"/>
              <a:chOff x="1229794" y="3956698"/>
              <a:chExt cx="7877207" cy="120032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A94A52E-79E5-FE41-9DFC-7D923EC1D838}"/>
                  </a:ext>
                </a:extLst>
              </p:cNvPr>
              <p:cNvSpPr txBox="1"/>
              <p:nvPr/>
            </p:nvSpPr>
            <p:spPr>
              <a:xfrm>
                <a:off x="1739265" y="3956698"/>
                <a:ext cx="736773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Можно минимизировать любую другую функцию потерь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но у </a:t>
                </a:r>
                <a:r>
                  <a:rPr lang="en-US" sz="2400" dirty="0">
                    <a:solidFill>
                      <a:srgbClr val="C0504D"/>
                    </a:solidFill>
                  </a:rPr>
                  <a:t>MSE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есть ряд хороших статистических свойств</a:t>
                </a:r>
              </a:p>
            </p:txBody>
          </p:sp>
          <p:sp>
            <p:nvSpPr>
              <p:cNvPr id="10" name="Shape">
                <a:extLst>
                  <a:ext uri="{FF2B5EF4-FFF2-40B4-BE49-F238E27FC236}">
                    <a16:creationId xmlns:a16="http://schemas.microsoft.com/office/drawing/2014/main" id="{DFB26DFA-BEDD-8A40-86A3-CBC7B372E52C}"/>
                  </a:ext>
                </a:extLst>
              </p:cNvPr>
              <p:cNvSpPr/>
              <p:nvPr/>
            </p:nvSpPr>
            <p:spPr>
              <a:xfrm>
                <a:off x="1229794" y="4051070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8957A286-3062-412A-B27A-E9C5E91684C5}"/>
                  </a:ext>
                </a:extLst>
              </p:cNvPr>
              <p:cNvSpPr/>
              <p:nvPr/>
            </p:nvSpPr>
            <p:spPr>
              <a:xfrm>
                <a:off x="1052475" y="2038496"/>
                <a:ext cx="7039050" cy="11005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lim>
                      </m:limLow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8957A286-3062-412A-B27A-E9C5E91684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475" y="2038496"/>
                <a:ext cx="7039050" cy="1100558"/>
              </a:xfrm>
              <a:prstGeom prst="rect">
                <a:avLst/>
              </a:prstGeom>
              <a:blipFill>
                <a:blip r:embed="rId3"/>
                <a:stretch>
                  <a:fillRect l="-361" t="-106818" b="-1613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Объект 5">
            <a:extLst>
              <a:ext uri="{FF2B5EF4-FFF2-40B4-BE49-F238E27FC236}">
                <a16:creationId xmlns:a16="http://schemas.microsoft.com/office/drawing/2014/main" id="{A42B83F2-AACC-4448-908D-1B518B8B840B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7593193" cy="11005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Чтобы понять как переменные зависят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надо обучить модель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в машинном обучении мы использовали для этого какую-нибудь функцию потерь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43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Парная регрессия</a:t>
            </a:r>
          </a:p>
        </p:txBody>
      </p:sp>
      <p:sp>
        <p:nvSpPr>
          <p:cNvPr id="16" name="Объект 5">
            <a:extLst>
              <a:ext uri="{FF2B5EF4-FFF2-40B4-BE49-F238E27FC236}">
                <a16:creationId xmlns:a16="http://schemas.microsoft.com/office/drawing/2014/main" id="{B3B32FB3-0E2F-B444-B0CD-C8286F80AE5A}"/>
              </a:ext>
            </a:extLst>
          </p:cNvPr>
          <p:cNvSpPr txBox="1">
            <a:spLocks/>
          </p:cNvSpPr>
          <p:nvPr/>
        </p:nvSpPr>
        <p:spPr>
          <a:xfrm>
            <a:off x="612000" y="3420000"/>
            <a:ext cx="8101813" cy="12241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</a:rPr>
              <a:t>Как понять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есть ли между переменными связь? </a:t>
            </a:r>
            <a:endParaRPr lang="en-US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53BD67F-FA33-5A45-B6B8-D864756978E8}"/>
                  </a:ext>
                </a:extLst>
              </p:cNvPr>
              <p:cNvSpPr txBox="1"/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53BD67F-FA33-5A45-B6B8-D864756978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blipFill>
                <a:blip r:embed="rId4"/>
                <a:stretch>
                  <a:fillRect l="-3497" t="-22581" r="-699" b="-322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8">
            <a:extLst>
              <a:ext uri="{FF2B5EF4-FFF2-40B4-BE49-F238E27FC236}">
                <a16:creationId xmlns:a16="http://schemas.microsoft.com/office/drawing/2014/main" id="{469D1A68-68A0-4941-8563-4B300701D514}"/>
              </a:ext>
            </a:extLst>
          </p:cNvPr>
          <p:cNvSpPr/>
          <p:nvPr/>
        </p:nvSpPr>
        <p:spPr>
          <a:xfrm>
            <a:off x="1620000" y="2520000"/>
            <a:ext cx="31683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Оценённая 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19" name="Группа 19">
            <a:extLst>
              <a:ext uri="{FF2B5EF4-FFF2-40B4-BE49-F238E27FC236}">
                <a16:creationId xmlns:a16="http://schemas.microsoft.com/office/drawing/2014/main" id="{80E43984-CB95-404F-83C6-06EC0F2E1E9D}"/>
              </a:ext>
            </a:extLst>
          </p:cNvPr>
          <p:cNvGrpSpPr/>
          <p:nvPr/>
        </p:nvGrpSpPr>
        <p:grpSpPr>
          <a:xfrm>
            <a:off x="899592" y="755824"/>
            <a:ext cx="7920879" cy="1521048"/>
            <a:chOff x="899592" y="2204864"/>
            <a:chExt cx="7920879" cy="1521048"/>
          </a:xfrm>
        </p:grpSpPr>
        <p:sp>
          <p:nvSpPr>
            <p:cNvPr id="20" name="Rectangle">
              <a:extLst>
                <a:ext uri="{FF2B5EF4-FFF2-40B4-BE49-F238E27FC236}">
                  <a16:creationId xmlns:a16="http://schemas.microsoft.com/office/drawing/2014/main" id="{6215EC15-8E4A-D544-A653-C300B1121654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1" name="Объект 5">
              <a:extLst>
                <a:ext uri="{FF2B5EF4-FFF2-40B4-BE49-F238E27FC236}">
                  <a16:creationId xmlns:a16="http://schemas.microsoft.com/office/drawing/2014/main" id="{5A33CA5F-D839-C44B-838F-2422A05558B4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есть </a:t>
              </a:r>
              <a:br>
                <a:rPr lang="ru-RU" sz="2400" dirty="0">
                  <a:solidFill>
                    <a:srgbClr val="373737"/>
                  </a:solidFill>
                </a:rPr>
              </a:br>
              <a:r>
                <a:rPr lang="ru-RU" sz="2400" dirty="0">
                  <a:solidFill>
                    <a:srgbClr val="373737"/>
                  </a:solidFill>
                </a:rPr>
                <a:t>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30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Парная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77D98AA1-403B-1C47-A684-FD48DCA682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420000"/>
                <a:ext cx="8101813" cy="122413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Как понять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есть ли между переменными связь?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коэффициент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оказался равен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связи нет</a:t>
                </a:r>
              </a:p>
            </p:txBody>
          </p:sp>
        </mc:Choice>
        <mc:Fallback xmlns="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77D98AA1-403B-1C47-A684-FD48DCA682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420000"/>
                <a:ext cx="8101813" cy="1224136"/>
              </a:xfrm>
              <a:prstGeom prst="rect">
                <a:avLst/>
              </a:prstGeom>
              <a:blipFill>
                <a:blip r:embed="rId4"/>
                <a:stretch>
                  <a:fillRect l="-2194" t="-82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4D97916-F843-BD47-9329-F609E7794C17}"/>
                  </a:ext>
                </a:extLst>
              </p:cNvPr>
              <p:cNvSpPr txBox="1"/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4D97916-F843-BD47-9329-F609E7794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blipFill>
                <a:blip r:embed="rId5"/>
                <a:stretch>
                  <a:fillRect l="-3497" t="-22581" r="-699" b="-322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Прямоугольник 18">
            <a:extLst>
              <a:ext uri="{FF2B5EF4-FFF2-40B4-BE49-F238E27FC236}">
                <a16:creationId xmlns:a16="http://schemas.microsoft.com/office/drawing/2014/main" id="{32F809CA-4C00-AF4B-9099-82487ECCB823}"/>
              </a:ext>
            </a:extLst>
          </p:cNvPr>
          <p:cNvSpPr/>
          <p:nvPr/>
        </p:nvSpPr>
        <p:spPr>
          <a:xfrm>
            <a:off x="1620000" y="2520000"/>
            <a:ext cx="31683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Оценённая 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22" name="Группа 19">
            <a:extLst>
              <a:ext uri="{FF2B5EF4-FFF2-40B4-BE49-F238E27FC236}">
                <a16:creationId xmlns:a16="http://schemas.microsoft.com/office/drawing/2014/main" id="{D0E73BE5-D42D-924F-9DBB-47F3784C038E}"/>
              </a:ext>
            </a:extLst>
          </p:cNvPr>
          <p:cNvGrpSpPr/>
          <p:nvPr/>
        </p:nvGrpSpPr>
        <p:grpSpPr>
          <a:xfrm>
            <a:off x="899592" y="755824"/>
            <a:ext cx="7920879" cy="1521048"/>
            <a:chOff x="899592" y="2204864"/>
            <a:chExt cx="7920879" cy="1521048"/>
          </a:xfrm>
        </p:grpSpPr>
        <p:sp>
          <p:nvSpPr>
            <p:cNvPr id="23" name="Rectangle">
              <a:extLst>
                <a:ext uri="{FF2B5EF4-FFF2-40B4-BE49-F238E27FC236}">
                  <a16:creationId xmlns:a16="http://schemas.microsoft.com/office/drawing/2014/main" id="{CD5A14AF-B524-CD40-B294-CE36C98A7E6D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4" name="Объект 5">
              <a:extLst>
                <a:ext uri="{FF2B5EF4-FFF2-40B4-BE49-F238E27FC236}">
                  <a16:creationId xmlns:a16="http://schemas.microsoft.com/office/drawing/2014/main" id="{9788154E-649F-F94A-B8F3-9389A13B32E5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есть </a:t>
              </a:r>
              <a:br>
                <a:rPr lang="ru-RU" sz="2400" dirty="0">
                  <a:solidFill>
                    <a:srgbClr val="373737"/>
                  </a:solidFill>
                </a:rPr>
              </a:br>
              <a:r>
                <a:rPr lang="ru-RU" sz="2400" dirty="0">
                  <a:solidFill>
                    <a:srgbClr val="373737"/>
                  </a:solidFill>
                </a:rPr>
                <a:t>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006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525ECDCA-E4B6-4F7C-86B7-D2103876B22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3420000"/>
                <a:ext cx="8101813" cy="122413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Как понять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есть ли между переменными связь? 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Если коэффициент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оказался равен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связи нет</a:t>
                </a:r>
              </a:p>
            </p:txBody>
          </p:sp>
        </mc:Choice>
        <mc:Fallback xmlns="">
          <p:sp>
            <p:nvSpPr>
              <p:cNvPr id="17" name="Объект 5">
                <a:extLst>
                  <a:ext uri="{FF2B5EF4-FFF2-40B4-BE49-F238E27FC236}">
                    <a16:creationId xmlns:a16="http://schemas.microsoft.com/office/drawing/2014/main" id="{525ECDCA-E4B6-4F7C-86B7-D2103876B2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420000"/>
                <a:ext cx="8101813" cy="1224136"/>
              </a:xfrm>
              <a:prstGeom prst="rect">
                <a:avLst/>
              </a:prstGeom>
              <a:blipFill>
                <a:blip r:embed="rId4"/>
                <a:stretch>
                  <a:fillRect l="-2194" t="-82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Парная регрессия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4984DB17-B47F-8746-BC32-F61C04DC10C5}"/>
              </a:ext>
            </a:extLst>
          </p:cNvPr>
          <p:cNvSpPr/>
          <p:nvPr/>
        </p:nvSpPr>
        <p:spPr>
          <a:xfrm>
            <a:off x="3635896" y="3954930"/>
            <a:ext cx="3168352" cy="585846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3DA56D9B-0FC1-4C22-A1C7-39E5E4A25C6F}"/>
              </a:ext>
            </a:extLst>
          </p:cNvPr>
          <p:cNvGrpSpPr/>
          <p:nvPr/>
        </p:nvGrpSpPr>
        <p:grpSpPr>
          <a:xfrm>
            <a:off x="899592" y="4737824"/>
            <a:ext cx="6336704" cy="1424478"/>
            <a:chOff x="683568" y="4740827"/>
            <a:chExt cx="6336704" cy="1424478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50905140-A38F-E94A-ACD5-40459657C30A}"/>
                </a:ext>
              </a:extLst>
            </p:cNvPr>
            <p:cNvSpPr/>
            <p:nvPr/>
          </p:nvSpPr>
          <p:spPr>
            <a:xfrm>
              <a:off x="683568" y="4740827"/>
              <a:ext cx="6336704" cy="142447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D6A2FC28-C818-4FBB-AAC7-B25A47E31649}"/>
                </a:ext>
              </a:extLst>
            </p:cNvPr>
            <p:cNvGrpSpPr/>
            <p:nvPr/>
          </p:nvGrpSpPr>
          <p:grpSpPr>
            <a:xfrm>
              <a:off x="863588" y="4852902"/>
              <a:ext cx="6084676" cy="1200329"/>
              <a:chOff x="899592" y="4860452"/>
              <a:chExt cx="6084676" cy="120032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A072043-DBDD-DF4B-A99E-1DBFED270AB7}"/>
                  </a:ext>
                </a:extLst>
              </p:cNvPr>
              <p:cNvSpPr txBox="1"/>
              <p:nvPr/>
            </p:nvSpPr>
            <p:spPr>
              <a:xfrm>
                <a:off x="1302114" y="4860452"/>
                <a:ext cx="568215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Что значит равен нулю? Эта оценка – случайная величина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нужно проверять гипотезу о равенстве нулю</a:t>
                </a:r>
              </a:p>
            </p:txBody>
          </p:sp>
          <p:sp>
            <p:nvSpPr>
              <p:cNvPr id="14" name="Shape">
                <a:extLst>
                  <a:ext uri="{FF2B5EF4-FFF2-40B4-BE49-F238E27FC236}">
                    <a16:creationId xmlns:a16="http://schemas.microsoft.com/office/drawing/2014/main" id="{8AB9597C-C51A-6149-A2C0-5CEEAF0FB905}"/>
                  </a:ext>
                </a:extLst>
              </p:cNvPr>
              <p:cNvSpPr/>
              <p:nvPr/>
            </p:nvSpPr>
            <p:spPr>
              <a:xfrm>
                <a:off x="899592" y="4936097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28676CD-F2D6-4F08-BD77-06EC1EFEFBD5}"/>
                  </a:ext>
                </a:extLst>
              </p:cNvPr>
              <p:cNvSpPr txBox="1"/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28676CD-F2D6-4F08-BD77-06EC1EFEFB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00" y="2520000"/>
                <a:ext cx="1795620" cy="389337"/>
              </a:xfrm>
              <a:prstGeom prst="rect">
                <a:avLst/>
              </a:prstGeom>
              <a:blipFill>
                <a:blip r:embed="rId5"/>
                <a:stretch>
                  <a:fillRect l="-3497" t="-22581" r="-699" b="-322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16A0633-26A8-425C-B7F1-BED169DCAFBF}"/>
              </a:ext>
            </a:extLst>
          </p:cNvPr>
          <p:cNvSpPr/>
          <p:nvPr/>
        </p:nvSpPr>
        <p:spPr>
          <a:xfrm>
            <a:off x="1620000" y="2520000"/>
            <a:ext cx="31683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Оценённая 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88D49840-7C5F-4D51-A72E-571C89939B04}"/>
              </a:ext>
            </a:extLst>
          </p:cNvPr>
          <p:cNvGrpSpPr/>
          <p:nvPr/>
        </p:nvGrpSpPr>
        <p:grpSpPr>
          <a:xfrm>
            <a:off x="899592" y="755824"/>
            <a:ext cx="7920879" cy="1521048"/>
            <a:chOff x="899592" y="2204864"/>
            <a:chExt cx="7920879" cy="1521048"/>
          </a:xfrm>
        </p:grpSpPr>
        <p:sp>
          <p:nvSpPr>
            <p:cNvPr id="21" name="Rectangle">
              <a:extLst>
                <a:ext uri="{FF2B5EF4-FFF2-40B4-BE49-F238E27FC236}">
                  <a16:creationId xmlns:a16="http://schemas.microsoft.com/office/drawing/2014/main" id="{484BB526-CD8C-471A-8C80-2D71A9C44A46}"/>
                </a:ext>
              </a:extLst>
            </p:cNvPr>
            <p:cNvSpPr/>
            <p:nvPr/>
          </p:nvSpPr>
          <p:spPr>
            <a:xfrm>
              <a:off x="899592" y="2204864"/>
              <a:ext cx="7920879" cy="152104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2" name="Объект 5">
              <a:extLst>
                <a:ext uri="{FF2B5EF4-FFF2-40B4-BE49-F238E27FC236}">
                  <a16:creationId xmlns:a16="http://schemas.microsoft.com/office/drawing/2014/main" id="{D2ECD522-746D-4D6E-9B27-374D198023DE}"/>
                </a:ext>
              </a:extLst>
            </p:cNvPr>
            <p:cNvSpPr txBox="1">
              <a:spLocks/>
            </p:cNvSpPr>
            <p:nvPr/>
          </p:nvSpPr>
          <p:spPr>
            <a:xfrm>
              <a:off x="1043791" y="2420888"/>
              <a:ext cx="7632480" cy="108900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как меняются результаты школьников (баллы за тест) в зависимости от размера класса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есть </a:t>
              </a:r>
              <a:br>
                <a:rPr lang="ru-RU" sz="2400" dirty="0">
                  <a:solidFill>
                    <a:srgbClr val="373737"/>
                  </a:solidFill>
                </a:rPr>
              </a:br>
              <a:r>
                <a:rPr lang="ru-RU" sz="2400" dirty="0">
                  <a:solidFill>
                    <a:srgbClr val="373737"/>
                  </a:solidFill>
                </a:rPr>
                <a:t>ли между этими переменными значимая связь?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03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B076501-F58D-4CAA-8A56-5B19C9A53E41}"/>
                  </a:ext>
                </a:extLst>
              </p:cNvPr>
              <p:cNvSpPr/>
              <p:nvPr/>
            </p:nvSpPr>
            <p:spPr>
              <a:xfrm>
                <a:off x="2919600" y="2858493"/>
                <a:ext cx="332411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(0,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B076501-F58D-4CAA-8A56-5B19C9A53E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9600" y="2858493"/>
                <a:ext cx="3324115" cy="369332"/>
              </a:xfrm>
              <a:prstGeom prst="rect">
                <a:avLst/>
              </a:prstGeom>
              <a:blipFill>
                <a:blip r:embed="rId4"/>
                <a:stretch>
                  <a:fillRect l="-380" t="-10345" r="-2662" b="-3793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FCCFEA84-FFEF-E141-9970-8081CBB303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пары наблюдений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собираются независимо друг от друга из одинакового распределения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случайные ошибки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en-US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FCCFEA84-FFEF-E141-9970-8081CBB303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5"/>
                <a:stretch>
                  <a:fillRect l="-2144" t="-1907" r="-18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A167149-6B36-3347-96BB-04EF66017EA9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A167149-6B36-3347-96BB-04EF66017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6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5">
            <a:extLst>
              <a:ext uri="{FF2B5EF4-FFF2-40B4-BE49-F238E27FC236}">
                <a16:creationId xmlns:a16="http://schemas.microsoft.com/office/drawing/2014/main" id="{AA81BCD9-983C-6E41-8F1E-5C458AEDA25B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33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CADAE3F-A250-B14F-A9E9-9C92A52DC4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пары наблюдений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собираются независимо друг от друга из одинакового распределения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случайные ошибки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Можно уточнить вид распределения и воспользоваться методом максимального правдоподобия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endParaRPr lang="en-US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CADAE3F-A250-B14F-A9E9-9C92A52DC4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2144" t="-1907" r="-18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9">
                <a:extLst>
                  <a:ext uri="{FF2B5EF4-FFF2-40B4-BE49-F238E27FC236}">
                    <a16:creationId xmlns:a16="http://schemas.microsoft.com/office/drawing/2014/main" id="{69890A7B-BF59-594A-A742-AFD7C44D52E3}"/>
                  </a:ext>
                </a:extLst>
              </p:cNvPr>
              <p:cNvSpPr/>
              <p:nvPr/>
            </p:nvSpPr>
            <p:spPr>
              <a:xfrm>
                <a:off x="2909942" y="2858493"/>
                <a:ext cx="364099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9">
                <a:extLst>
                  <a:ext uri="{FF2B5EF4-FFF2-40B4-BE49-F238E27FC236}">
                    <a16:creationId xmlns:a16="http://schemas.microsoft.com/office/drawing/2014/main" id="{69890A7B-BF59-594A-A742-AFD7C44D52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9942" y="2858493"/>
                <a:ext cx="3640997" cy="369332"/>
              </a:xfrm>
              <a:prstGeom prst="rect">
                <a:avLst/>
              </a:prstGeom>
              <a:blipFill>
                <a:blip r:embed="rId5"/>
                <a:stretch>
                  <a:fillRect t="-10345" r="-2431" b="-3793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E5D415C-6E13-7548-BF39-E3B2969AFB06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E5D415C-6E13-7548-BF39-E3B2969AFB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6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5">
            <a:extLst>
              <a:ext uri="{FF2B5EF4-FFF2-40B4-BE49-F238E27FC236}">
                <a16:creationId xmlns:a16="http://schemas.microsoft.com/office/drawing/2014/main" id="{D63BFC52-93FC-924B-BDA1-8747D9CDD8C1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44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56F2856-F99D-E84C-8F4C-6943BF2632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пары наблюдений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собираются независимо друг от друга из одинакового распределения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Все случайные ошибки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Можно уточнить вид распределения и воспользоваться методом максимального правдоподобия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Тестом отношения правдоподобий мы можем проверить гипотезу о равенстве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нулю</a:t>
                </a:r>
                <a:endParaRPr lang="en-US" sz="2400" dirty="0">
                  <a:solidFill>
                    <a:srgbClr val="373737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endParaRPr lang="en-US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56F2856-F99D-E84C-8F4C-6943BF2632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2144" t="-1907" r="-18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46F087D-D3FE-C94A-B507-0971C5A79B54}"/>
                  </a:ext>
                </a:extLst>
              </p:cNvPr>
              <p:cNvSpPr/>
              <p:nvPr/>
            </p:nvSpPr>
            <p:spPr>
              <a:xfrm>
                <a:off x="2909942" y="2858493"/>
                <a:ext cx="3640997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(0, 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46F087D-D3FE-C94A-B507-0971C5A79B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9942" y="2858493"/>
                <a:ext cx="3640997" cy="369332"/>
              </a:xfrm>
              <a:prstGeom prst="rect">
                <a:avLst/>
              </a:prstGeom>
              <a:blipFill>
                <a:blip r:embed="rId5"/>
                <a:stretch>
                  <a:fillRect t="-10345" r="-2431" b="-3793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D8194D1-AA66-461D-B97A-28BF18F95F52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D8194D1-AA66-461D-B97A-28BF18F95F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6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292D4D9-1FCF-4F12-9466-A79CD5374B95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B341E266-E017-8A49-8A19-0F384276C2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без ограничений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𝑈𝑅</m:t>
                            </m:r>
                          </m:sub>
                        </m:sSub>
                      </m:e>
                    </m:fun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B341E266-E017-8A49-8A19-0F384276C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1838" t="-190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FB918CA-EC96-BD4D-8D18-38E75A1805C1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FB918CA-EC96-BD4D-8D18-38E75A180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5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5">
            <a:extLst>
              <a:ext uri="{FF2B5EF4-FFF2-40B4-BE49-F238E27FC236}">
                <a16:creationId xmlns:a16="http://schemas.microsoft.com/office/drawing/2014/main" id="{49F2C1F4-B55A-1A45-B943-83EC0893AC30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24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FFA17EE8-342C-BA4E-9941-D64BDB0D88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без ограничений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𝑈𝑅</m:t>
                            </m:r>
                          </m:sub>
                        </m:sSub>
                      </m:e>
                    </m:fun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с ограничением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FFA17EE8-342C-BA4E-9941-D64BDB0D88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1838" t="-190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A9F76E9-E2BD-ED4E-A2F7-3B3DBFECDCC9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A9F76E9-E2BD-ED4E-A2F7-3B3DBFECDC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5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5">
            <a:extLst>
              <a:ext uri="{FF2B5EF4-FFF2-40B4-BE49-F238E27FC236}">
                <a16:creationId xmlns:a16="http://schemas.microsoft.com/office/drawing/2014/main" id="{5840ECF9-5F2C-4446-BFB9-5184D35690A4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53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/>
              <p:nvPr/>
            </p:nvSpPr>
            <p:spPr>
              <a:xfrm>
                <a:off x="611560" y="720000"/>
                <a:ext cx="8241918" cy="50119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Метод максимального правдоподобия состоит в выборе в качестве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значения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котором правдоподобие достигает максимума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i="1" dirty="0">
                  <a:solidFill>
                    <a:srgbClr val="000000"/>
                  </a:solidFill>
                  <a:latin typeface="Myriad Pro" panose="020B0503030403020204" pitchFamily="34" charset="0"/>
                </a:endParaRPr>
              </a:p>
              <a:p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максимального правдоподобия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(maximum likelihood estimation):</a:t>
                </a:r>
              </a:p>
              <a:p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𝑀𝐿𝐸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 …,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720000"/>
                <a:ext cx="8241918" cy="5011949"/>
              </a:xfrm>
              <a:prstGeom prst="rect">
                <a:avLst/>
              </a:prstGeom>
              <a:blipFill>
                <a:blip r:embed="rId4"/>
                <a:stretch>
                  <a:fillRect l="-1233" t="-101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177DA505-54C8-6146-AB9C-35B056673D2C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429133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4AF9750-52C5-5D44-B197-A027BBFF453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без ограничений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𝑈𝑅</m:t>
                            </m:r>
                          </m:sub>
                        </m:sSub>
                      </m:e>
                    </m:fun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с ограничением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Наблюдаемое значение статистики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74AF9750-52C5-5D44-B197-A027BBFF45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1838" t="-190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4B3A88F-0670-BA43-A97D-70D1D1C35647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4B3A88F-0670-BA43-A97D-70D1D1C356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5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5">
            <a:extLst>
              <a:ext uri="{FF2B5EF4-FFF2-40B4-BE49-F238E27FC236}">
                <a16:creationId xmlns:a16="http://schemas.microsoft.com/office/drawing/2014/main" id="{5F292DE6-6EEE-6346-A940-B4AF009003BB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2">
                <a:extLst>
                  <a:ext uri="{FF2B5EF4-FFF2-40B4-BE49-F238E27FC236}">
                    <a16:creationId xmlns:a16="http://schemas.microsoft.com/office/drawing/2014/main" id="{DD90EADE-3139-7347-A3FE-59210EEE1005}"/>
                  </a:ext>
                </a:extLst>
              </p:cNvPr>
              <p:cNvSpPr/>
              <p:nvPr/>
            </p:nvSpPr>
            <p:spPr>
              <a:xfrm>
                <a:off x="2693087" y="3212976"/>
                <a:ext cx="375782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2⋅( 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2">
                <a:extLst>
                  <a:ext uri="{FF2B5EF4-FFF2-40B4-BE49-F238E27FC236}">
                    <a16:creationId xmlns:a16="http://schemas.microsoft.com/office/drawing/2014/main" id="{DD90EADE-3139-7347-A3FE-59210EEE10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3087" y="3212976"/>
                <a:ext cx="3757824" cy="369332"/>
              </a:xfrm>
              <a:prstGeom prst="rect">
                <a:avLst/>
              </a:prstGeom>
              <a:blipFill>
                <a:blip r:embed="rId6"/>
                <a:stretch>
                  <a:fillRect l="-2703" t="-6452" r="-676" b="-322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916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Метод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56F2856-F99D-E84C-8F4C-6943BF2632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без ограничений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𝑈𝑅</m:t>
                            </m:r>
                          </m:sub>
                        </m:sSub>
                      </m:e>
                    </m:fun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с ограничением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Наблюдаемое значение статистики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Критическое значение статистики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(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число ограничений)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  <a:p>
                <a:pPr marL="457200" indent="-457200"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C56F2856-F99D-E84C-8F4C-6943BF2632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8280040" cy="4648346"/>
              </a:xfrm>
              <a:prstGeom prst="rect">
                <a:avLst/>
              </a:prstGeom>
              <a:blipFill>
                <a:blip r:embed="rId4"/>
                <a:stretch>
                  <a:fillRect l="-2297" t="-190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ED925D-EBCC-4E28-8415-C7091F75BE69}"/>
                  </a:ext>
                </a:extLst>
              </p:cNvPr>
              <p:cNvSpPr txBox="1"/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ED925D-EBCC-4E28-8415-C7091F75BE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355" y="720000"/>
                <a:ext cx="2789290" cy="369332"/>
              </a:xfrm>
              <a:prstGeom prst="rect">
                <a:avLst/>
              </a:prstGeom>
              <a:blipFill>
                <a:blip r:embed="rId5"/>
                <a:stretch>
                  <a:fillRect l="-2273" r="-455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FCB518C-13A0-424A-B37F-7F3DFA077C9E}"/>
              </a:ext>
            </a:extLst>
          </p:cNvPr>
          <p:cNvSpPr/>
          <p:nvPr/>
        </p:nvSpPr>
        <p:spPr>
          <a:xfrm>
            <a:off x="1620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9EE631E-0334-4ADA-B0C3-56C91450B49A}"/>
                  </a:ext>
                </a:extLst>
              </p:cNvPr>
              <p:cNvSpPr/>
              <p:nvPr/>
            </p:nvSpPr>
            <p:spPr>
              <a:xfrm>
                <a:off x="2693087" y="3212976"/>
                <a:ext cx="375782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2⋅( 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C9EE631E-0334-4ADA-B0C3-56C91450B4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3087" y="3212976"/>
                <a:ext cx="3757824" cy="369332"/>
              </a:xfrm>
              <a:prstGeom prst="rect">
                <a:avLst/>
              </a:prstGeom>
              <a:blipFill>
                <a:blip r:embed="rId6"/>
                <a:stretch>
                  <a:fillRect l="-2703" t="-6452" r="-676" b="-3225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63AE9DB-0565-4C49-BDC2-0F6060797765}"/>
                  </a:ext>
                </a:extLst>
              </p:cNvPr>
              <p:cNvSpPr/>
              <p:nvPr/>
            </p:nvSpPr>
            <p:spPr>
              <a:xfrm>
                <a:off x="3261736" y="4365104"/>
                <a:ext cx="2620525" cy="40530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𝑐𝑟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(1 −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363AE9DB-0565-4C49-BDC2-0F60607977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736" y="4365104"/>
                <a:ext cx="2620525" cy="405304"/>
              </a:xfrm>
              <a:prstGeom prst="rect">
                <a:avLst/>
              </a:prstGeom>
              <a:blipFill>
                <a:blip r:embed="rId7"/>
                <a:stretch>
                  <a:fillRect l="-3846" t="-6061" r="-962" b="-2727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73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Связь с различными функциями потерь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58EEB02D-F842-A240-9770-439BF8DA48F4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920" cy="9361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Различные предположения о распределении ошибок  будут приводить к разным функциям потерь</a:t>
            </a:r>
          </a:p>
        </p:txBody>
      </p:sp>
    </p:spTree>
    <p:extLst>
      <p:ext uri="{BB962C8B-B14F-4D97-AF65-F5344CB8AC3E}">
        <p14:creationId xmlns:p14="http://schemas.microsoft.com/office/powerpoint/2010/main" val="135919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Связь с различными функциями потерь</a:t>
            </a:r>
          </a:p>
        </p:txBody>
      </p:sp>
      <p:cxnSp>
        <p:nvCxnSpPr>
          <p:cNvPr id="11" name="Прямая соединительная линия 13">
            <a:extLst>
              <a:ext uri="{FF2B5EF4-FFF2-40B4-BE49-F238E27FC236}">
                <a16:creationId xmlns:a16="http://schemas.microsoft.com/office/drawing/2014/main" id="{9C78C9B9-6CB3-9A42-B9D9-23DC3F0219FC}"/>
              </a:ext>
            </a:extLst>
          </p:cNvPr>
          <p:cNvCxnSpPr>
            <a:cxnSpLocks/>
          </p:cNvCxnSpPr>
          <p:nvPr/>
        </p:nvCxnSpPr>
        <p:spPr>
          <a:xfrm>
            <a:off x="4572000" y="1916832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Объект 5">
            <a:extLst>
              <a:ext uri="{FF2B5EF4-FFF2-40B4-BE49-F238E27FC236}">
                <a16:creationId xmlns:a16="http://schemas.microsoft.com/office/drawing/2014/main" id="{BBEBCD76-6403-EE4D-AF6E-8AAA612DCC27}"/>
              </a:ext>
            </a:extLst>
          </p:cNvPr>
          <p:cNvSpPr txBox="1">
            <a:spLocks/>
          </p:cNvSpPr>
          <p:nvPr/>
        </p:nvSpPr>
        <p:spPr>
          <a:xfrm>
            <a:off x="1620000" y="1980000"/>
            <a:ext cx="2232226" cy="6676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</a:rPr>
              <a:t>Нормальное распределение</a:t>
            </a:r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4BFB85EC-9B66-0749-BF50-97EBC121DC11}"/>
              </a:ext>
            </a:extLst>
          </p:cNvPr>
          <p:cNvSpPr txBox="1">
            <a:spLocks/>
          </p:cNvSpPr>
          <p:nvPr/>
        </p:nvSpPr>
        <p:spPr>
          <a:xfrm>
            <a:off x="1620000" y="3060000"/>
            <a:ext cx="2232231" cy="6676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6">
                <a:extLst>
                  <a:ext uri="{FF2B5EF4-FFF2-40B4-BE49-F238E27FC236}">
                    <a16:creationId xmlns:a16="http://schemas.microsoft.com/office/drawing/2014/main" id="{E5D18136-2977-B846-9DA2-E911AD26F4CE}"/>
                  </a:ext>
                </a:extLst>
              </p:cNvPr>
              <p:cNvSpPr/>
              <p:nvPr/>
            </p:nvSpPr>
            <p:spPr>
              <a:xfrm>
                <a:off x="5298755" y="2082994"/>
                <a:ext cx="8828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6">
                <a:extLst>
                  <a:ext uri="{FF2B5EF4-FFF2-40B4-BE49-F238E27FC236}">
                    <a16:creationId xmlns:a16="http://schemas.microsoft.com/office/drawing/2014/main" id="{E5D18136-2977-B846-9DA2-E911AD26F4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8755" y="2082994"/>
                <a:ext cx="882806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7">
                <a:extLst>
                  <a:ext uri="{FF2B5EF4-FFF2-40B4-BE49-F238E27FC236}">
                    <a16:creationId xmlns:a16="http://schemas.microsoft.com/office/drawing/2014/main" id="{FD572374-4DF4-DC44-8616-BF114E93F088}"/>
                  </a:ext>
                </a:extLst>
              </p:cNvPr>
              <p:cNvSpPr/>
              <p:nvPr/>
            </p:nvSpPr>
            <p:spPr>
              <a:xfrm>
                <a:off x="5298755" y="3198167"/>
                <a:ext cx="91486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7">
                <a:extLst>
                  <a:ext uri="{FF2B5EF4-FFF2-40B4-BE49-F238E27FC236}">
                    <a16:creationId xmlns:a16="http://schemas.microsoft.com/office/drawing/2014/main" id="{FD572374-4DF4-DC44-8616-BF114E93F0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8755" y="3198167"/>
                <a:ext cx="91486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Содержимое 2">
            <a:extLst>
              <a:ext uri="{FF2B5EF4-FFF2-40B4-BE49-F238E27FC236}">
                <a16:creationId xmlns:a16="http://schemas.microsoft.com/office/drawing/2014/main" id="{8C1FBA28-97D7-2541-8E03-21CA6E97E345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920" cy="9361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Различные предположения о распределении ошибок  будут приводить к разным функциям потерь</a:t>
            </a:r>
          </a:p>
        </p:txBody>
      </p:sp>
    </p:spTree>
    <p:extLst>
      <p:ext uri="{BB962C8B-B14F-4D97-AF65-F5344CB8AC3E}">
        <p14:creationId xmlns:p14="http://schemas.microsoft.com/office/powerpoint/2010/main" val="164051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Связь с различными функциями потерь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2DB3CAA-6892-4ACE-8774-FAF4D3BF743A}"/>
              </a:ext>
            </a:extLst>
          </p:cNvPr>
          <p:cNvGrpSpPr/>
          <p:nvPr/>
        </p:nvGrpSpPr>
        <p:grpSpPr>
          <a:xfrm>
            <a:off x="947923" y="4112742"/>
            <a:ext cx="7487981" cy="1414667"/>
            <a:chOff x="900436" y="4462605"/>
            <a:chExt cx="7487981" cy="1414667"/>
          </a:xfrm>
        </p:grpSpPr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9C3BEFCD-F598-F341-ADAC-40461742CCE0}"/>
                </a:ext>
              </a:extLst>
            </p:cNvPr>
            <p:cNvSpPr/>
            <p:nvPr/>
          </p:nvSpPr>
          <p:spPr>
            <a:xfrm>
              <a:off x="900436" y="4462605"/>
              <a:ext cx="7487981" cy="1414667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66A52163-B629-400F-9F0D-7E8EFC503C69}"/>
                </a:ext>
              </a:extLst>
            </p:cNvPr>
            <p:cNvGrpSpPr/>
            <p:nvPr/>
          </p:nvGrpSpPr>
          <p:grpSpPr>
            <a:xfrm>
              <a:off x="1078411" y="4569774"/>
              <a:ext cx="7262526" cy="1200329"/>
              <a:chOff x="1112377" y="4563028"/>
              <a:chExt cx="7262526" cy="120032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728FD1C-AB27-7748-82B4-6ECB6044DB57}"/>
                  </a:ext>
                </a:extLst>
              </p:cNvPr>
              <p:cNvSpPr txBox="1"/>
              <p:nvPr/>
            </p:nvSpPr>
            <p:spPr>
              <a:xfrm>
                <a:off x="1540334" y="4563028"/>
                <a:ext cx="683456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Многие функции потерь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которые используются на практике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можно получить из метода максимального правдоподобия</a:t>
                </a:r>
              </a:p>
            </p:txBody>
          </p:sp>
          <p:sp>
            <p:nvSpPr>
              <p:cNvPr id="12" name="Shape">
                <a:extLst>
                  <a:ext uri="{FF2B5EF4-FFF2-40B4-BE49-F238E27FC236}">
                    <a16:creationId xmlns:a16="http://schemas.microsoft.com/office/drawing/2014/main" id="{301DAF00-A74B-7046-8F74-75C50238D093}"/>
                  </a:ext>
                </a:extLst>
              </p:cNvPr>
              <p:cNvSpPr/>
              <p:nvPr/>
            </p:nvSpPr>
            <p:spPr>
              <a:xfrm>
                <a:off x="1112377" y="4653136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948D2900-7CA2-4757-AE0C-974747B44F64}"/>
              </a:ext>
            </a:extLst>
          </p:cNvPr>
          <p:cNvCxnSpPr>
            <a:cxnSpLocks/>
          </p:cNvCxnSpPr>
          <p:nvPr/>
        </p:nvCxnSpPr>
        <p:spPr>
          <a:xfrm>
            <a:off x="4572000" y="1916832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бъект 5">
            <a:extLst>
              <a:ext uri="{FF2B5EF4-FFF2-40B4-BE49-F238E27FC236}">
                <a16:creationId xmlns:a16="http://schemas.microsoft.com/office/drawing/2014/main" id="{9CC261E2-3E1F-494E-B3EC-F7B8C5D2EFD7}"/>
              </a:ext>
            </a:extLst>
          </p:cNvPr>
          <p:cNvSpPr txBox="1">
            <a:spLocks/>
          </p:cNvSpPr>
          <p:nvPr/>
        </p:nvSpPr>
        <p:spPr>
          <a:xfrm>
            <a:off x="1620000" y="1980000"/>
            <a:ext cx="2232226" cy="6676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</a:rPr>
              <a:t>Нормальное распределение</a:t>
            </a:r>
          </a:p>
        </p:txBody>
      </p:sp>
      <p:sp>
        <p:nvSpPr>
          <p:cNvPr id="16" name="Объект 5">
            <a:extLst>
              <a:ext uri="{FF2B5EF4-FFF2-40B4-BE49-F238E27FC236}">
                <a16:creationId xmlns:a16="http://schemas.microsoft.com/office/drawing/2014/main" id="{E6213F07-6FAC-4A90-89EC-B2E5F32D6CD3}"/>
              </a:ext>
            </a:extLst>
          </p:cNvPr>
          <p:cNvSpPr txBox="1">
            <a:spLocks/>
          </p:cNvSpPr>
          <p:nvPr/>
        </p:nvSpPr>
        <p:spPr>
          <a:xfrm>
            <a:off x="1620000" y="3060000"/>
            <a:ext cx="2232231" cy="6676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</a:rPr>
              <a:t>Распределение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EBDCDD92-29F5-462A-88DE-921443DEC051}"/>
                  </a:ext>
                </a:extLst>
              </p:cNvPr>
              <p:cNvSpPr/>
              <p:nvPr/>
            </p:nvSpPr>
            <p:spPr>
              <a:xfrm>
                <a:off x="5298755" y="2082994"/>
                <a:ext cx="8828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EBDCDD92-29F5-462A-88DE-921443DEC0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8755" y="2082994"/>
                <a:ext cx="882806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57A85907-4E98-487A-96D1-CA1DECC2F8A6}"/>
                  </a:ext>
                </a:extLst>
              </p:cNvPr>
              <p:cNvSpPr/>
              <p:nvPr/>
            </p:nvSpPr>
            <p:spPr>
              <a:xfrm>
                <a:off x="5298755" y="3198167"/>
                <a:ext cx="91486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57A85907-4E98-487A-96D1-CA1DECC2F8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8755" y="3198167"/>
                <a:ext cx="91486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Содержимое 2">
            <a:extLst>
              <a:ext uri="{FF2B5EF4-FFF2-40B4-BE49-F238E27FC236}">
                <a16:creationId xmlns:a16="http://schemas.microsoft.com/office/drawing/2014/main" id="{E0E3FAD5-FE25-9F4B-9711-5989C9D4A36B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920" cy="9361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Различные предположения о распределении ошибок  будут приводить к разным функциям потерь</a:t>
            </a:r>
          </a:p>
        </p:txBody>
      </p:sp>
    </p:spTree>
    <p:extLst>
      <p:ext uri="{BB962C8B-B14F-4D97-AF65-F5344CB8AC3E}">
        <p14:creationId xmlns:p14="http://schemas.microsoft.com/office/powerpoint/2010/main" val="22406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88640"/>
            <a:ext cx="8640960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pPr algn="ctr"/>
            <a:r>
              <a:rPr lang="ru-RU" altLang="ru-RU" dirty="0"/>
              <a:t>Когда важна интерпретация</a:t>
            </a:r>
          </a:p>
        </p:txBody>
      </p:sp>
    </p:spTree>
    <p:extLst>
      <p:ext uri="{BB962C8B-B14F-4D97-AF65-F5344CB8AC3E}">
        <p14:creationId xmlns:p14="http://schemas.microsoft.com/office/powerpoint/2010/main" val="261654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p:sp>
        <p:nvSpPr>
          <p:cNvPr id="12" name="Прямоугольник 5">
            <a:extLst>
              <a:ext uri="{FF2B5EF4-FFF2-40B4-BE49-F238E27FC236}">
                <a16:creationId xmlns:a16="http://schemas.microsoft.com/office/drawing/2014/main" id="{FBF30F45-A35F-F04F-83AB-8F6C1FFB56DA}"/>
              </a:ext>
            </a:extLst>
          </p:cNvPr>
          <p:cNvSpPr/>
          <p:nvPr/>
        </p:nvSpPr>
        <p:spPr>
          <a:xfrm>
            <a:off x="1129308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B7D1435-DAFB-1A4F-84F4-D2FFC75BB29F}"/>
                  </a:ext>
                </a:extLst>
              </p:cNvPr>
              <p:cNvSpPr txBox="1"/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B7D1435-DAFB-1A4F-84F4-D2FFC75BB2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blipFill>
                <a:blip r:embed="rId4"/>
                <a:stretch>
                  <a:fillRect l="-1278" t="-3333" r="-319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">
            <a:extLst>
              <a:ext uri="{FF2B5EF4-FFF2-40B4-BE49-F238E27FC236}">
                <a16:creationId xmlns:a16="http://schemas.microsoft.com/office/drawing/2014/main" id="{F8AC8260-9E0D-B544-9DEA-01D4777AC9BF}"/>
              </a:ext>
            </a:extLst>
          </p:cNvPr>
          <p:cNvSpPr/>
          <p:nvPr/>
        </p:nvSpPr>
        <p:spPr>
          <a:xfrm>
            <a:off x="827772" y="756000"/>
            <a:ext cx="7883319" cy="63811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6" name="Объект 5">
            <a:extLst>
              <a:ext uri="{FF2B5EF4-FFF2-40B4-BE49-F238E27FC236}">
                <a16:creationId xmlns:a16="http://schemas.microsoft.com/office/drawing/2014/main" id="{17410F14-6DC9-F446-8E73-C558F549091D}"/>
              </a:ext>
            </a:extLst>
          </p:cNvPr>
          <p:cNvSpPr txBox="1">
            <a:spLocks/>
          </p:cNvSpPr>
          <p:nvPr/>
        </p:nvSpPr>
        <p:spPr>
          <a:xfrm>
            <a:off x="1115396" y="865211"/>
            <a:ext cx="7921100" cy="419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понять, есть ли на рынке труда дискриминация</a:t>
            </a:r>
          </a:p>
        </p:txBody>
      </p:sp>
    </p:spTree>
    <p:extLst>
      <p:ext uri="{BB962C8B-B14F-4D97-AF65-F5344CB8AC3E}">
        <p14:creationId xmlns:p14="http://schemas.microsoft.com/office/powerpoint/2010/main" val="124405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p:sp>
        <p:nvSpPr>
          <p:cNvPr id="14" name="Прямоугольник 5">
            <a:extLst>
              <a:ext uri="{FF2B5EF4-FFF2-40B4-BE49-F238E27FC236}">
                <a16:creationId xmlns:a16="http://schemas.microsoft.com/office/drawing/2014/main" id="{AF1FF091-5BEA-C642-8021-2272BE25042A}"/>
              </a:ext>
            </a:extLst>
          </p:cNvPr>
          <p:cNvSpPr/>
          <p:nvPr/>
        </p:nvSpPr>
        <p:spPr>
          <a:xfrm>
            <a:off x="1129308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2E0906-FAD4-B94C-A57B-7842045A0D84}"/>
                  </a:ext>
                </a:extLst>
              </p:cNvPr>
              <p:cNvSpPr txBox="1"/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2E0906-FAD4-B94C-A57B-7842045A0D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blipFill>
                <a:blip r:embed="rId4"/>
                <a:stretch>
                  <a:fillRect l="-1278" t="-3333" r="-319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Объект 5">
                <a:extLst>
                  <a:ext uri="{FF2B5EF4-FFF2-40B4-BE49-F238E27FC236}">
                    <a16:creationId xmlns:a16="http://schemas.microsoft.com/office/drawing/2014/main" id="{CDBAB090-BDF4-9648-823B-90CAC4205D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зарплата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ого работника в долларах в час</a:t>
                </a:r>
                <a:endParaRPr lang="en-US" sz="240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стаж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го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работника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годах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фиктивная переменная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которая равна единице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если работник мужчина и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если женщина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6" name="Объект 5">
                <a:extLst>
                  <a:ext uri="{FF2B5EF4-FFF2-40B4-BE49-F238E27FC236}">
                    <a16:creationId xmlns:a16="http://schemas.microsoft.com/office/drawing/2014/main" id="{CDBAB090-BDF4-9648-823B-90CAC4205D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  <a:blipFill>
                <a:blip r:embed="rId5"/>
                <a:stretch>
                  <a:fillRect l="-4792" t="-2857" r="-3834" b="-7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">
            <a:extLst>
              <a:ext uri="{FF2B5EF4-FFF2-40B4-BE49-F238E27FC236}">
                <a16:creationId xmlns:a16="http://schemas.microsoft.com/office/drawing/2014/main" id="{227ADEB3-7313-CC46-A86B-34FBB19C62D3}"/>
              </a:ext>
            </a:extLst>
          </p:cNvPr>
          <p:cNvSpPr/>
          <p:nvPr/>
        </p:nvSpPr>
        <p:spPr>
          <a:xfrm>
            <a:off x="827772" y="756000"/>
            <a:ext cx="7883319" cy="63811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19" name="Объект 5">
            <a:extLst>
              <a:ext uri="{FF2B5EF4-FFF2-40B4-BE49-F238E27FC236}">
                <a16:creationId xmlns:a16="http://schemas.microsoft.com/office/drawing/2014/main" id="{B1D6538C-168C-2D4B-914B-A0E1C88CB895}"/>
              </a:ext>
            </a:extLst>
          </p:cNvPr>
          <p:cNvSpPr txBox="1">
            <a:spLocks/>
          </p:cNvSpPr>
          <p:nvPr/>
        </p:nvSpPr>
        <p:spPr>
          <a:xfrm>
            <a:off x="1115396" y="865211"/>
            <a:ext cx="7921100" cy="419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понять, есть ли на рынке труда дискриминация</a:t>
            </a:r>
          </a:p>
        </p:txBody>
      </p:sp>
    </p:spTree>
    <p:extLst>
      <p:ext uri="{BB962C8B-B14F-4D97-AF65-F5344CB8AC3E}">
        <p14:creationId xmlns:p14="http://schemas.microsoft.com/office/powerpoint/2010/main" val="20821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A02D291B-628F-094E-AC21-1D824D7A7266}"/>
                  </a:ext>
                </a:extLst>
              </p:cNvPr>
              <p:cNvSpPr/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A02D291B-628F-094E-AC21-1D824D7A72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Line">
            <a:extLst>
              <a:ext uri="{FF2B5EF4-FFF2-40B4-BE49-F238E27FC236}">
                <a16:creationId xmlns:a16="http://schemas.microsoft.com/office/drawing/2014/main" id="{22912E02-2CDF-D74F-927A-9220A903863E}"/>
              </a:ext>
            </a:extLst>
          </p:cNvPr>
          <p:cNvSpPr/>
          <p:nvPr/>
        </p:nvSpPr>
        <p:spPr>
          <a:xfrm flipH="1" flipV="1">
            <a:off x="5978667" y="2408111"/>
            <a:ext cx="220" cy="2607875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9" name="Line">
            <a:extLst>
              <a:ext uri="{FF2B5EF4-FFF2-40B4-BE49-F238E27FC236}">
                <a16:creationId xmlns:a16="http://schemas.microsoft.com/office/drawing/2014/main" id="{4F831467-C012-1146-A71E-6389CF51871E}"/>
              </a:ext>
            </a:extLst>
          </p:cNvPr>
          <p:cNvSpPr/>
          <p:nvPr/>
        </p:nvSpPr>
        <p:spPr>
          <a:xfrm>
            <a:off x="5690855" y="4767535"/>
            <a:ext cx="3168351" cy="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0" name="Line">
            <a:extLst>
              <a:ext uri="{FF2B5EF4-FFF2-40B4-BE49-F238E27FC236}">
                <a16:creationId xmlns:a16="http://schemas.microsoft.com/office/drawing/2014/main" id="{039017FF-3E32-6247-A61D-F78BEE4FCDF1}"/>
              </a:ext>
            </a:extLst>
          </p:cNvPr>
          <p:cNvSpPr/>
          <p:nvPr/>
        </p:nvSpPr>
        <p:spPr>
          <a:xfrm flipV="1">
            <a:off x="5978886" y="2266909"/>
            <a:ext cx="2448272" cy="1134174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159FEA6F-5916-4946-936F-C7C687A2AB87}"/>
                  </a:ext>
                </a:extLst>
              </p:cNvPr>
              <p:cNvSpPr/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159FEA6F-5916-4946-936F-C7C687A2AB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  <a:blipFill>
                <a:blip r:embed="rId5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Line">
            <a:extLst>
              <a:ext uri="{FF2B5EF4-FFF2-40B4-BE49-F238E27FC236}">
                <a16:creationId xmlns:a16="http://schemas.microsoft.com/office/drawing/2014/main" id="{34816707-B19B-DC46-99C5-AA40371CDB60}"/>
              </a:ext>
            </a:extLst>
          </p:cNvPr>
          <p:cNvSpPr/>
          <p:nvPr/>
        </p:nvSpPr>
        <p:spPr>
          <a:xfrm flipV="1">
            <a:off x="5978666" y="2723673"/>
            <a:ext cx="2592508" cy="1267989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35209103-4E75-F24A-AC3D-D42BEB06E72B}"/>
              </a:ext>
            </a:extLst>
          </p:cNvPr>
          <p:cNvSpPr/>
          <p:nvPr/>
        </p:nvSpPr>
        <p:spPr>
          <a:xfrm>
            <a:off x="5906042" y="3366532"/>
            <a:ext cx="144016" cy="648072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1D7DBB02-0D0C-044B-9BC7-4B1CD39F7C17}"/>
                  </a:ext>
                </a:extLst>
              </p:cNvPr>
              <p:cNvSpPr/>
              <p:nvPr/>
            </p:nvSpPr>
            <p:spPr>
              <a:xfrm>
                <a:off x="5368318" y="3429000"/>
                <a:ext cx="55938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1D7DBB02-0D0C-044B-9BC7-4B1CD39F7C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8318" y="3429000"/>
                <a:ext cx="559384" cy="461665"/>
              </a:xfrm>
              <a:prstGeom prst="rect">
                <a:avLst/>
              </a:prstGeom>
              <a:blipFill>
                <a:blip r:embed="rId6"/>
                <a:stretch>
                  <a:fillRect l="-2222"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Прямоугольник 5">
            <a:extLst>
              <a:ext uri="{FF2B5EF4-FFF2-40B4-BE49-F238E27FC236}">
                <a16:creationId xmlns:a16="http://schemas.microsoft.com/office/drawing/2014/main" id="{B7D97210-973B-D147-BB93-FE28D9908C42}"/>
              </a:ext>
            </a:extLst>
          </p:cNvPr>
          <p:cNvSpPr/>
          <p:nvPr/>
        </p:nvSpPr>
        <p:spPr>
          <a:xfrm>
            <a:off x="1129308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B77F70F-F440-B64B-9978-18CD06DC819D}"/>
                  </a:ext>
                </a:extLst>
              </p:cNvPr>
              <p:cNvSpPr txBox="1"/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B77F70F-F440-B64B-9978-18CD06DC81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blipFill>
                <a:blip r:embed="rId7"/>
                <a:stretch>
                  <a:fillRect l="-1278" t="-3333" r="-319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Объект 5">
                <a:extLst>
                  <a:ext uri="{FF2B5EF4-FFF2-40B4-BE49-F238E27FC236}">
                    <a16:creationId xmlns:a16="http://schemas.microsoft.com/office/drawing/2014/main" id="{7FE21274-8CDE-DA4A-8FD4-8631D47DBD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зарплата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ого работника в долларах в час</a:t>
                </a:r>
                <a:endParaRPr lang="en-US" sz="240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стаж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го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работника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годах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фиктивная переменная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которая равна единице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если работник мужчина и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если женщина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37" name="Объект 5">
                <a:extLst>
                  <a:ext uri="{FF2B5EF4-FFF2-40B4-BE49-F238E27FC236}">
                    <a16:creationId xmlns:a16="http://schemas.microsoft.com/office/drawing/2014/main" id="{7FE21274-8CDE-DA4A-8FD4-8631D47DBD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  <a:blipFill>
                <a:blip r:embed="rId8"/>
                <a:stretch>
                  <a:fillRect l="-4792" t="-2857" r="-3834" b="-7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Группа 40">
            <a:extLst>
              <a:ext uri="{FF2B5EF4-FFF2-40B4-BE49-F238E27FC236}">
                <a16:creationId xmlns:a16="http://schemas.microsoft.com/office/drawing/2014/main" id="{33C121B6-7AE0-D845-9B1D-7BAA0BA046B3}"/>
              </a:ext>
            </a:extLst>
          </p:cNvPr>
          <p:cNvGrpSpPr/>
          <p:nvPr/>
        </p:nvGrpSpPr>
        <p:grpSpPr>
          <a:xfrm>
            <a:off x="827772" y="756000"/>
            <a:ext cx="8208724" cy="638112"/>
            <a:chOff x="900000" y="756000"/>
            <a:chExt cx="8208724" cy="638112"/>
          </a:xfrm>
        </p:grpSpPr>
        <p:sp>
          <p:nvSpPr>
            <p:cNvPr id="39" name="Rectangle">
              <a:extLst>
                <a:ext uri="{FF2B5EF4-FFF2-40B4-BE49-F238E27FC236}">
                  <a16:creationId xmlns:a16="http://schemas.microsoft.com/office/drawing/2014/main" id="{20E5915F-EFE5-F845-89C6-C44D0CE200C9}"/>
                </a:ext>
              </a:extLst>
            </p:cNvPr>
            <p:cNvSpPr/>
            <p:nvPr/>
          </p:nvSpPr>
          <p:spPr>
            <a:xfrm>
              <a:off x="900000" y="756000"/>
              <a:ext cx="7883319" cy="6381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40" name="Объект 5">
              <a:extLst>
                <a:ext uri="{FF2B5EF4-FFF2-40B4-BE49-F238E27FC236}">
                  <a16:creationId xmlns:a16="http://schemas.microsoft.com/office/drawing/2014/main" id="{9FFFA7AD-42B9-5C49-88C9-EB8B34D62260}"/>
                </a:ext>
              </a:extLst>
            </p:cNvPr>
            <p:cNvSpPr txBox="1">
              <a:spLocks/>
            </p:cNvSpPr>
            <p:nvPr/>
          </p:nvSpPr>
          <p:spPr>
            <a:xfrm>
              <a:off x="1187624" y="865211"/>
              <a:ext cx="7921100" cy="41969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понять, есть ли на рынке труда дискриминация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823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A0DF58DA-A648-0743-9C36-66A53C38F1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9441" y="5191971"/>
                <a:ext cx="1656184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A0DF58DA-A648-0743-9C36-66A53C38F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9441" y="5191971"/>
                <a:ext cx="1656184" cy="478365"/>
              </a:xfrm>
              <a:prstGeom prst="rect">
                <a:avLst/>
              </a:prstGeom>
              <a:blipFill>
                <a:blip r:embed="rId4"/>
                <a:stretch>
                  <a:fillRect l="-687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F65CD868-3F9D-594C-8325-32D2A78755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9439" y="5695604"/>
                <a:ext cx="1656186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≠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F65CD868-3F9D-594C-8325-32D2A7875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9439" y="5695604"/>
                <a:ext cx="1656186" cy="478365"/>
              </a:xfrm>
              <a:prstGeom prst="rect">
                <a:avLst/>
              </a:prstGeom>
              <a:blipFill>
                <a:blip r:embed="rId5"/>
                <a:stretch>
                  <a:fillRect l="-6870" t="-256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8628837-F6BC-FD4E-9D05-6EF2F478A733}"/>
              </a:ext>
            </a:extLst>
          </p:cNvPr>
          <p:cNvSpPr/>
          <p:nvPr/>
        </p:nvSpPr>
        <p:spPr>
          <a:xfrm>
            <a:off x="6300192" y="5157192"/>
            <a:ext cx="2888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Нет дискриминации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9A3A62A-2F89-EB43-8ACA-045F15CE0C6A}"/>
              </a:ext>
            </a:extLst>
          </p:cNvPr>
          <p:cNvSpPr/>
          <p:nvPr/>
        </p:nvSpPr>
        <p:spPr>
          <a:xfrm>
            <a:off x="6300192" y="5660825"/>
            <a:ext cx="753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Есть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61121DA-32C2-4933-BE6F-A57B39E448A7}"/>
                  </a:ext>
                </a:extLst>
              </p:cNvPr>
              <p:cNvSpPr/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61121DA-32C2-4933-BE6F-A57B39E448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Line">
            <a:extLst>
              <a:ext uri="{FF2B5EF4-FFF2-40B4-BE49-F238E27FC236}">
                <a16:creationId xmlns:a16="http://schemas.microsoft.com/office/drawing/2014/main" id="{AE0D8A1F-3A48-46A6-8793-5227EAD5415D}"/>
              </a:ext>
            </a:extLst>
          </p:cNvPr>
          <p:cNvSpPr/>
          <p:nvPr/>
        </p:nvSpPr>
        <p:spPr>
          <a:xfrm flipH="1" flipV="1">
            <a:off x="5978667" y="2408111"/>
            <a:ext cx="220" cy="2607875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9" name="Line">
            <a:extLst>
              <a:ext uri="{FF2B5EF4-FFF2-40B4-BE49-F238E27FC236}">
                <a16:creationId xmlns:a16="http://schemas.microsoft.com/office/drawing/2014/main" id="{A68CF44D-EB92-492D-BBDC-4A98EB04E7FB}"/>
              </a:ext>
            </a:extLst>
          </p:cNvPr>
          <p:cNvSpPr/>
          <p:nvPr/>
        </p:nvSpPr>
        <p:spPr>
          <a:xfrm>
            <a:off x="5690855" y="4767535"/>
            <a:ext cx="3168351" cy="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0" name="Line">
            <a:extLst>
              <a:ext uri="{FF2B5EF4-FFF2-40B4-BE49-F238E27FC236}">
                <a16:creationId xmlns:a16="http://schemas.microsoft.com/office/drawing/2014/main" id="{6099E731-8166-4DEA-BE99-477050FBE483}"/>
              </a:ext>
            </a:extLst>
          </p:cNvPr>
          <p:cNvSpPr/>
          <p:nvPr/>
        </p:nvSpPr>
        <p:spPr>
          <a:xfrm flipV="1">
            <a:off x="5978886" y="2266909"/>
            <a:ext cx="2448272" cy="1134174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B8A222F6-4AFA-4CF2-8788-433501D8DDE4}"/>
                  </a:ext>
                </a:extLst>
              </p:cNvPr>
              <p:cNvSpPr/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B8A222F6-4AFA-4CF2-8788-433501D8DD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  <a:blipFill>
                <a:blip r:embed="rId7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Line">
            <a:extLst>
              <a:ext uri="{FF2B5EF4-FFF2-40B4-BE49-F238E27FC236}">
                <a16:creationId xmlns:a16="http://schemas.microsoft.com/office/drawing/2014/main" id="{68FEA04A-C6E7-4E03-AF0A-FC23A61B26DB}"/>
              </a:ext>
            </a:extLst>
          </p:cNvPr>
          <p:cNvSpPr/>
          <p:nvPr/>
        </p:nvSpPr>
        <p:spPr>
          <a:xfrm flipV="1">
            <a:off x="5978666" y="2723673"/>
            <a:ext cx="2592508" cy="1267989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C3F9E8C9-BA55-4019-8A8F-2269B49A9725}"/>
              </a:ext>
            </a:extLst>
          </p:cNvPr>
          <p:cNvSpPr/>
          <p:nvPr/>
        </p:nvSpPr>
        <p:spPr>
          <a:xfrm>
            <a:off x="5906042" y="3366532"/>
            <a:ext cx="144016" cy="648072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BB9638-B14E-4D94-9D5C-DC48FB2C239D}"/>
              </a:ext>
            </a:extLst>
          </p:cNvPr>
          <p:cNvSpPr/>
          <p:nvPr/>
        </p:nvSpPr>
        <p:spPr>
          <a:xfrm>
            <a:off x="1129308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624711-B6C5-429D-A7F8-AD08E78A3263}"/>
                  </a:ext>
                </a:extLst>
              </p:cNvPr>
              <p:cNvSpPr txBox="1"/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624711-B6C5-429D-A7F8-AD08E78A32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8800" y="1620000"/>
                <a:ext cx="3964675" cy="369332"/>
              </a:xfrm>
              <a:prstGeom prst="rect">
                <a:avLst/>
              </a:prstGeom>
              <a:blipFill>
                <a:blip r:embed="rId9"/>
                <a:stretch>
                  <a:fillRect l="-1278" t="-3333" r="-319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B7260835-4E73-A64A-94B9-936713489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зарплата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ого работника в долларах в час</a:t>
                </a:r>
                <a:endParaRPr lang="en-US" sz="240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err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стаж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-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го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работника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годах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 dirty="0" err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фиктивная переменная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которая равна единице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если работник мужчина и нулю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если женщина</a:t>
                </a:r>
              </a:p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B7260835-4E73-A64A-94B9-936713489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000" y="2340000"/>
                <a:ext cx="3964675" cy="3541167"/>
              </a:xfrm>
              <a:prstGeom prst="rect">
                <a:avLst/>
              </a:prstGeom>
              <a:blipFill>
                <a:blip r:embed="rId10"/>
                <a:stretch>
                  <a:fillRect l="-4792" t="-2857" r="-3834" b="-7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Группа 40">
            <a:extLst>
              <a:ext uri="{FF2B5EF4-FFF2-40B4-BE49-F238E27FC236}">
                <a16:creationId xmlns:a16="http://schemas.microsoft.com/office/drawing/2014/main" id="{30CBAE7E-70C1-1749-9821-F1C5B416C8E9}"/>
              </a:ext>
            </a:extLst>
          </p:cNvPr>
          <p:cNvGrpSpPr/>
          <p:nvPr/>
        </p:nvGrpSpPr>
        <p:grpSpPr>
          <a:xfrm>
            <a:off x="827772" y="756000"/>
            <a:ext cx="8208724" cy="638112"/>
            <a:chOff x="900000" y="756000"/>
            <a:chExt cx="8208724" cy="638112"/>
          </a:xfrm>
        </p:grpSpPr>
        <p:sp>
          <p:nvSpPr>
            <p:cNvPr id="26" name="Rectangle">
              <a:extLst>
                <a:ext uri="{FF2B5EF4-FFF2-40B4-BE49-F238E27FC236}">
                  <a16:creationId xmlns:a16="http://schemas.microsoft.com/office/drawing/2014/main" id="{BB7F758D-4AAB-714A-AE4C-9E80C321331E}"/>
                </a:ext>
              </a:extLst>
            </p:cNvPr>
            <p:cNvSpPr/>
            <p:nvPr/>
          </p:nvSpPr>
          <p:spPr>
            <a:xfrm>
              <a:off x="900000" y="756000"/>
              <a:ext cx="7883319" cy="6381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35" name="Объект 5">
              <a:extLst>
                <a:ext uri="{FF2B5EF4-FFF2-40B4-BE49-F238E27FC236}">
                  <a16:creationId xmlns:a16="http://schemas.microsoft.com/office/drawing/2014/main" id="{D88C4801-C36F-4D42-BE62-C2FA2EEF338C}"/>
                </a:ext>
              </a:extLst>
            </p:cNvPr>
            <p:cNvSpPr txBox="1">
              <a:spLocks/>
            </p:cNvSpPr>
            <p:nvPr/>
          </p:nvSpPr>
          <p:spPr>
            <a:xfrm>
              <a:off x="1187624" y="865211"/>
              <a:ext cx="7921100" cy="41969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понять, есть ли на рынке труда дискриминация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33">
                <a:extLst>
                  <a:ext uri="{FF2B5EF4-FFF2-40B4-BE49-F238E27FC236}">
                    <a16:creationId xmlns:a16="http://schemas.microsoft.com/office/drawing/2014/main" id="{0165E3EF-F3B4-A54F-8AAF-5DAF92BA9361}"/>
                  </a:ext>
                </a:extLst>
              </p:cNvPr>
              <p:cNvSpPr/>
              <p:nvPr/>
            </p:nvSpPr>
            <p:spPr>
              <a:xfrm>
                <a:off x="5368318" y="3429000"/>
                <a:ext cx="55938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33">
                <a:extLst>
                  <a:ext uri="{FF2B5EF4-FFF2-40B4-BE49-F238E27FC236}">
                    <a16:creationId xmlns:a16="http://schemas.microsoft.com/office/drawing/2014/main" id="{0165E3EF-F3B4-A54F-8AAF-5DAF92BA93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8318" y="3429000"/>
                <a:ext cx="559384" cy="461665"/>
              </a:xfrm>
              <a:prstGeom prst="rect">
                <a:avLst/>
              </a:prstGeom>
              <a:blipFill>
                <a:blip r:embed="rId11"/>
                <a:stretch>
                  <a:fillRect l="-2222" b="-135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586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E1FF292E-9FD1-054F-BC71-068F23929F00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оценивали параметры простых распределений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None/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32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8A67B0B-EF09-9A4C-B69D-5F31153AC0F2}"/>
                  </a:ext>
                </a:extLst>
              </p:cNvPr>
              <p:cNvSpPr txBox="1"/>
              <p:nvPr/>
            </p:nvSpPr>
            <p:spPr>
              <a:xfrm>
                <a:off x="2564645" y="1620207"/>
                <a:ext cx="57576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8A67B0B-EF09-9A4C-B69D-5F31153AC0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4645" y="1620207"/>
                <a:ext cx="5757602" cy="369332"/>
              </a:xfrm>
              <a:prstGeom prst="rect">
                <a:avLst/>
              </a:prstGeom>
              <a:blipFill>
                <a:blip r:embed="rId4"/>
                <a:stretch>
                  <a:fillRect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Прямоугольник 30">
            <a:extLst>
              <a:ext uri="{FF2B5EF4-FFF2-40B4-BE49-F238E27FC236}">
                <a16:creationId xmlns:a16="http://schemas.microsoft.com/office/drawing/2014/main" id="{9D67A463-AA9D-B948-8700-3CF3D6515137}"/>
              </a:ext>
            </a:extLst>
          </p:cNvPr>
          <p:cNvSpPr/>
          <p:nvPr/>
        </p:nvSpPr>
        <p:spPr>
          <a:xfrm>
            <a:off x="1129309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BF0D9269-F3BE-9E43-ABA4-B9247DCF3A40}"/>
              </a:ext>
            </a:extLst>
          </p:cNvPr>
          <p:cNvSpPr/>
          <p:nvPr/>
        </p:nvSpPr>
        <p:spPr>
          <a:xfrm flipH="1" flipV="1">
            <a:off x="5978667" y="2408111"/>
            <a:ext cx="220" cy="2607875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412F2B80-D6A7-A245-AD39-8AF9191A1FCD}"/>
              </a:ext>
            </a:extLst>
          </p:cNvPr>
          <p:cNvSpPr/>
          <p:nvPr/>
        </p:nvSpPr>
        <p:spPr>
          <a:xfrm>
            <a:off x="5690855" y="4767535"/>
            <a:ext cx="3168351" cy="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D7352910-F4C6-C744-8DCE-9E191D462381}"/>
              </a:ext>
            </a:extLst>
          </p:cNvPr>
          <p:cNvSpPr/>
          <p:nvPr/>
        </p:nvSpPr>
        <p:spPr>
          <a:xfrm flipV="1">
            <a:off x="5978886" y="2266909"/>
            <a:ext cx="2448272" cy="1134174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A8246363-089D-CC40-8E33-928F0E2FB7AF}"/>
              </a:ext>
            </a:extLst>
          </p:cNvPr>
          <p:cNvSpPr/>
          <p:nvPr/>
        </p:nvSpPr>
        <p:spPr>
          <a:xfrm flipV="1">
            <a:off x="5978665" y="3641343"/>
            <a:ext cx="2732426" cy="350318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grpSp>
        <p:nvGrpSpPr>
          <p:cNvPr id="38" name="Группа 35">
            <a:extLst>
              <a:ext uri="{FF2B5EF4-FFF2-40B4-BE49-F238E27FC236}">
                <a16:creationId xmlns:a16="http://schemas.microsoft.com/office/drawing/2014/main" id="{45F9336C-E09A-AD4A-B89E-28EDDB81148E}"/>
              </a:ext>
            </a:extLst>
          </p:cNvPr>
          <p:cNvGrpSpPr/>
          <p:nvPr/>
        </p:nvGrpSpPr>
        <p:grpSpPr>
          <a:xfrm>
            <a:off x="823456" y="2642548"/>
            <a:ext cx="4185942" cy="1824758"/>
            <a:chOff x="1253863" y="2540346"/>
            <a:chExt cx="4185942" cy="1824758"/>
          </a:xfrm>
        </p:grpSpPr>
        <p:sp>
          <p:nvSpPr>
            <p:cNvPr id="39" name="Rectangle">
              <a:extLst>
                <a:ext uri="{FF2B5EF4-FFF2-40B4-BE49-F238E27FC236}">
                  <a16:creationId xmlns:a16="http://schemas.microsoft.com/office/drawing/2014/main" id="{F060CD24-320B-6043-A14D-336C5F80AA89}"/>
                </a:ext>
              </a:extLst>
            </p:cNvPr>
            <p:cNvSpPr/>
            <p:nvPr/>
          </p:nvSpPr>
          <p:spPr>
            <a:xfrm>
              <a:off x="1253863" y="2540346"/>
              <a:ext cx="4185942" cy="182475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40" name="Группа 37">
              <a:extLst>
                <a:ext uri="{FF2B5EF4-FFF2-40B4-BE49-F238E27FC236}">
                  <a16:creationId xmlns:a16="http://schemas.microsoft.com/office/drawing/2014/main" id="{4C03975A-B34A-EB4A-9EAD-7A50DE7F703B}"/>
                </a:ext>
              </a:extLst>
            </p:cNvPr>
            <p:cNvGrpSpPr/>
            <p:nvPr/>
          </p:nvGrpSpPr>
          <p:grpSpPr>
            <a:xfrm>
              <a:off x="1425310" y="2693242"/>
              <a:ext cx="3925336" cy="1569660"/>
              <a:chOff x="1445640" y="2623781"/>
              <a:chExt cx="3925336" cy="1569660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43595AC-30D0-FC43-883C-AED589D2152F}"/>
                  </a:ext>
                </a:extLst>
              </p:cNvPr>
              <p:cNvSpPr txBox="1"/>
              <p:nvPr/>
            </p:nvSpPr>
            <p:spPr>
              <a:xfrm>
                <a:off x="1854385" y="2623781"/>
                <a:ext cx="3516591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Этого недостаточно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разрыв между зарплатами может расти вместе со стажем</a:t>
                </a:r>
              </a:p>
            </p:txBody>
          </p:sp>
          <p:sp>
            <p:nvSpPr>
              <p:cNvPr id="42" name="Shape">
                <a:extLst>
                  <a:ext uri="{FF2B5EF4-FFF2-40B4-BE49-F238E27FC236}">
                    <a16:creationId xmlns:a16="http://schemas.microsoft.com/office/drawing/2014/main" id="{4299C1CD-982D-D649-917B-2915C8FAD372}"/>
                  </a:ext>
                </a:extLst>
              </p:cNvPr>
              <p:cNvSpPr/>
              <p:nvPr/>
            </p:nvSpPr>
            <p:spPr>
              <a:xfrm>
                <a:off x="1445640" y="2687034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grpSp>
        <p:nvGrpSpPr>
          <p:cNvPr id="43" name="Группа 40">
            <a:extLst>
              <a:ext uri="{FF2B5EF4-FFF2-40B4-BE49-F238E27FC236}">
                <a16:creationId xmlns:a16="http://schemas.microsoft.com/office/drawing/2014/main" id="{DA97FE99-E89B-EC47-9205-453D5D75D664}"/>
              </a:ext>
            </a:extLst>
          </p:cNvPr>
          <p:cNvGrpSpPr/>
          <p:nvPr/>
        </p:nvGrpSpPr>
        <p:grpSpPr>
          <a:xfrm>
            <a:off x="827772" y="756000"/>
            <a:ext cx="8208724" cy="638112"/>
            <a:chOff x="900000" y="756000"/>
            <a:chExt cx="8208724" cy="638112"/>
          </a:xfrm>
        </p:grpSpPr>
        <p:sp>
          <p:nvSpPr>
            <p:cNvPr id="44" name="Rectangle">
              <a:extLst>
                <a:ext uri="{FF2B5EF4-FFF2-40B4-BE49-F238E27FC236}">
                  <a16:creationId xmlns:a16="http://schemas.microsoft.com/office/drawing/2014/main" id="{8FE3C50C-B1F4-4340-8598-2A6B820E73DC}"/>
                </a:ext>
              </a:extLst>
            </p:cNvPr>
            <p:cNvSpPr/>
            <p:nvPr/>
          </p:nvSpPr>
          <p:spPr>
            <a:xfrm>
              <a:off x="900000" y="756000"/>
              <a:ext cx="7883319" cy="6381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45" name="Объект 5">
              <a:extLst>
                <a:ext uri="{FF2B5EF4-FFF2-40B4-BE49-F238E27FC236}">
                  <a16:creationId xmlns:a16="http://schemas.microsoft.com/office/drawing/2014/main" id="{63880EB6-53FA-514C-800A-EA54187C31CC}"/>
                </a:ext>
              </a:extLst>
            </p:cNvPr>
            <p:cNvSpPr txBox="1">
              <a:spLocks/>
            </p:cNvSpPr>
            <p:nvPr/>
          </p:nvSpPr>
          <p:spPr>
            <a:xfrm>
              <a:off x="1187624" y="865211"/>
              <a:ext cx="7921100" cy="41969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понять, есть ли на рынке труда дискриминация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43">
                <a:extLst>
                  <a:ext uri="{FF2B5EF4-FFF2-40B4-BE49-F238E27FC236}">
                    <a16:creationId xmlns:a16="http://schemas.microsoft.com/office/drawing/2014/main" id="{60D501AD-CE23-AB4A-A6F8-FDDC71CD0927}"/>
                  </a:ext>
                </a:extLst>
              </p:cNvPr>
              <p:cNvSpPr/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43">
                <a:extLst>
                  <a:ext uri="{FF2B5EF4-FFF2-40B4-BE49-F238E27FC236}">
                    <a16:creationId xmlns:a16="http://schemas.microsoft.com/office/drawing/2014/main" id="{60D501AD-CE23-AB4A-A6F8-FDDC71CD09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4">
                <a:extLst>
                  <a:ext uri="{FF2B5EF4-FFF2-40B4-BE49-F238E27FC236}">
                    <a16:creationId xmlns:a16="http://schemas.microsoft.com/office/drawing/2014/main" id="{DE174670-1F41-254E-9B71-622141DF92BA}"/>
                  </a:ext>
                </a:extLst>
              </p:cNvPr>
              <p:cNvSpPr/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44">
                <a:extLst>
                  <a:ext uri="{FF2B5EF4-FFF2-40B4-BE49-F238E27FC236}">
                    <a16:creationId xmlns:a16="http://schemas.microsoft.com/office/drawing/2014/main" id="{DE174670-1F41-254E-9B71-622141DF92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  <a:blipFill>
                <a:blip r:embed="rId6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56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A0DF58DA-A648-0743-9C36-66A53C38F1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82906" y="5230449"/>
                <a:ext cx="2417316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  <a:p>
                <a:pPr marL="0" indent="0" algn="r">
                  <a:spcBef>
                    <a:spcPts val="0"/>
                  </a:spcBef>
                  <a:spcAft>
                    <a:spcPts val="1800"/>
                  </a:spcAft>
                  <a:buNone/>
                </a:pPr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Объект 5">
                <a:extLst>
                  <a:ext uri="{FF2B5EF4-FFF2-40B4-BE49-F238E27FC236}">
                    <a16:creationId xmlns:a16="http://schemas.microsoft.com/office/drawing/2014/main" id="{A0DF58DA-A648-0743-9C36-66A53C38F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906" y="5230449"/>
                <a:ext cx="2417316" cy="478365"/>
              </a:xfrm>
              <a:prstGeom prst="rect">
                <a:avLst/>
              </a:prstGeom>
              <a:blipFill>
                <a:blip r:embed="rId4"/>
                <a:stretch>
                  <a:fillRect l="-4188" t="-7692" r="-524" b="-512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F65CD868-3F9D-594C-8325-32D2A78755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14280" y="5708814"/>
                <a:ext cx="4185942" cy="478365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0"/>
                  </a:spcBef>
                  <a:spcAft>
                    <a:spcPts val="1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хотя бы одно неравенство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F65CD868-3F9D-594C-8325-32D2A7875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4280" y="5708814"/>
                <a:ext cx="4185942" cy="478365"/>
              </a:xfrm>
              <a:prstGeom prst="rect">
                <a:avLst/>
              </a:prstGeom>
              <a:blipFill>
                <a:blip r:embed="rId5"/>
                <a:stretch>
                  <a:fillRect l="-2727" t="-7692" r="-909" b="-512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8628837-F6BC-FD4E-9D05-6EF2F478A733}"/>
              </a:ext>
            </a:extLst>
          </p:cNvPr>
          <p:cNvSpPr/>
          <p:nvPr/>
        </p:nvSpPr>
        <p:spPr>
          <a:xfrm>
            <a:off x="5750803" y="5157192"/>
            <a:ext cx="2888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Нет дискриминации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9A3A62A-2F89-EB43-8ACA-045F15CE0C6A}"/>
              </a:ext>
            </a:extLst>
          </p:cNvPr>
          <p:cNvSpPr/>
          <p:nvPr/>
        </p:nvSpPr>
        <p:spPr>
          <a:xfrm>
            <a:off x="5750803" y="5635057"/>
            <a:ext cx="753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Есть</a:t>
            </a:r>
          </a:p>
        </p:txBody>
      </p: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7C7F98F5-0084-4ED7-90A2-A4A73485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  <a:ea typeface="+mn-ea"/>
                <a:cs typeface="+mn-cs"/>
              </a:rPr>
              <a:t>Дискриминация на рынке труда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F948642-388B-4EEE-B1EC-76999E2BBE46}"/>
                  </a:ext>
                </a:extLst>
              </p:cNvPr>
              <p:cNvSpPr txBox="1"/>
              <p:nvPr/>
            </p:nvSpPr>
            <p:spPr>
              <a:xfrm>
                <a:off x="2564645" y="1620207"/>
                <a:ext cx="57576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0059A9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F948642-388B-4EEE-B1EC-76999E2BB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4645" y="1620207"/>
                <a:ext cx="5757602" cy="369332"/>
              </a:xfrm>
              <a:prstGeom prst="rect">
                <a:avLst/>
              </a:prstGeom>
              <a:blipFill>
                <a:blip r:embed="rId6"/>
                <a:stretch>
                  <a:fillRect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FFD79420-8BB5-4F35-9111-A096F2CDA173}"/>
              </a:ext>
            </a:extLst>
          </p:cNvPr>
          <p:cNvSpPr/>
          <p:nvPr/>
        </p:nvSpPr>
        <p:spPr>
          <a:xfrm>
            <a:off x="1129309" y="1599183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sp>
        <p:nvSpPr>
          <p:cNvPr id="32" name="Line">
            <a:extLst>
              <a:ext uri="{FF2B5EF4-FFF2-40B4-BE49-F238E27FC236}">
                <a16:creationId xmlns:a16="http://schemas.microsoft.com/office/drawing/2014/main" id="{9DA84627-940D-4AD9-92C1-E7C896D3AF4B}"/>
              </a:ext>
            </a:extLst>
          </p:cNvPr>
          <p:cNvSpPr/>
          <p:nvPr/>
        </p:nvSpPr>
        <p:spPr>
          <a:xfrm flipH="1" flipV="1">
            <a:off x="5978667" y="2408111"/>
            <a:ext cx="220" cy="2607875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8D4B1FFA-9C13-45A6-806D-E75F9E961D6A}"/>
              </a:ext>
            </a:extLst>
          </p:cNvPr>
          <p:cNvSpPr/>
          <p:nvPr/>
        </p:nvSpPr>
        <p:spPr>
          <a:xfrm>
            <a:off x="5690855" y="4767535"/>
            <a:ext cx="3168351" cy="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stealth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40CC0248-E06F-41F9-A399-CE413FDDF8AD}"/>
              </a:ext>
            </a:extLst>
          </p:cNvPr>
          <p:cNvSpPr/>
          <p:nvPr/>
        </p:nvSpPr>
        <p:spPr>
          <a:xfrm flipV="1">
            <a:off x="5978886" y="2266909"/>
            <a:ext cx="2448272" cy="1134174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C9CCDA76-88B2-467D-9C4E-7B6BED6FC112}"/>
              </a:ext>
            </a:extLst>
          </p:cNvPr>
          <p:cNvSpPr/>
          <p:nvPr/>
        </p:nvSpPr>
        <p:spPr>
          <a:xfrm flipV="1">
            <a:off x="5978665" y="3641343"/>
            <a:ext cx="2732426" cy="350318"/>
          </a:xfrm>
          <a:prstGeom prst="line">
            <a:avLst/>
          </a:prstGeom>
          <a:ln w="34925">
            <a:solidFill>
              <a:srgbClr val="28516A"/>
            </a:solidFill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25421442-8CD6-4A1F-A241-63B506E760B5}"/>
              </a:ext>
            </a:extLst>
          </p:cNvPr>
          <p:cNvGrpSpPr/>
          <p:nvPr/>
        </p:nvGrpSpPr>
        <p:grpSpPr>
          <a:xfrm>
            <a:off x="823456" y="2642548"/>
            <a:ext cx="4185942" cy="1824758"/>
            <a:chOff x="1253863" y="2540346"/>
            <a:chExt cx="4185942" cy="1824758"/>
          </a:xfrm>
        </p:grpSpPr>
        <p:sp>
          <p:nvSpPr>
            <p:cNvPr id="37" name="Rectangle">
              <a:extLst>
                <a:ext uri="{FF2B5EF4-FFF2-40B4-BE49-F238E27FC236}">
                  <a16:creationId xmlns:a16="http://schemas.microsoft.com/office/drawing/2014/main" id="{13430276-6D92-4E66-AF8E-A5CD3E012F7A}"/>
                </a:ext>
              </a:extLst>
            </p:cNvPr>
            <p:cNvSpPr/>
            <p:nvPr/>
          </p:nvSpPr>
          <p:spPr>
            <a:xfrm>
              <a:off x="1253863" y="2540346"/>
              <a:ext cx="4185942" cy="1824758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38" name="Группа 37">
              <a:extLst>
                <a:ext uri="{FF2B5EF4-FFF2-40B4-BE49-F238E27FC236}">
                  <a16:creationId xmlns:a16="http://schemas.microsoft.com/office/drawing/2014/main" id="{FB4FB311-705B-4FE4-8374-E09E9030C0C1}"/>
                </a:ext>
              </a:extLst>
            </p:cNvPr>
            <p:cNvGrpSpPr/>
            <p:nvPr/>
          </p:nvGrpSpPr>
          <p:grpSpPr>
            <a:xfrm>
              <a:off x="1425310" y="2693242"/>
              <a:ext cx="3925336" cy="1569660"/>
              <a:chOff x="1445640" y="2623781"/>
              <a:chExt cx="3925336" cy="1569660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D5D9518-106A-4D03-99E0-FD5BB6F0ECCF}"/>
                  </a:ext>
                </a:extLst>
              </p:cNvPr>
              <p:cNvSpPr txBox="1"/>
              <p:nvPr/>
            </p:nvSpPr>
            <p:spPr>
              <a:xfrm>
                <a:off x="1854385" y="2623781"/>
                <a:ext cx="3516591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Этого недостаточно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разрыв между зарплатами может расти вместе со стажем</a:t>
                </a:r>
              </a:p>
            </p:txBody>
          </p:sp>
          <p:sp>
            <p:nvSpPr>
              <p:cNvPr id="40" name="Shape">
                <a:extLst>
                  <a:ext uri="{FF2B5EF4-FFF2-40B4-BE49-F238E27FC236}">
                    <a16:creationId xmlns:a16="http://schemas.microsoft.com/office/drawing/2014/main" id="{98E533AA-2150-4D70-9C61-911092494D2D}"/>
                  </a:ext>
                </a:extLst>
              </p:cNvPr>
              <p:cNvSpPr/>
              <p:nvPr/>
            </p:nvSpPr>
            <p:spPr>
              <a:xfrm>
                <a:off x="1445640" y="2687034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80029BE4-DA93-4759-9422-82F1AB6AACAF}"/>
              </a:ext>
            </a:extLst>
          </p:cNvPr>
          <p:cNvGrpSpPr/>
          <p:nvPr/>
        </p:nvGrpSpPr>
        <p:grpSpPr>
          <a:xfrm>
            <a:off x="827772" y="756000"/>
            <a:ext cx="8208724" cy="638112"/>
            <a:chOff x="900000" y="756000"/>
            <a:chExt cx="8208724" cy="638112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C348DEB4-8B19-4E3B-A9BB-23E11ECA14FF}"/>
                </a:ext>
              </a:extLst>
            </p:cNvPr>
            <p:cNvSpPr/>
            <p:nvPr/>
          </p:nvSpPr>
          <p:spPr>
            <a:xfrm>
              <a:off x="900000" y="756000"/>
              <a:ext cx="7883319" cy="6381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43" name="Объект 5">
              <a:extLst>
                <a:ext uri="{FF2B5EF4-FFF2-40B4-BE49-F238E27FC236}">
                  <a16:creationId xmlns:a16="http://schemas.microsoft.com/office/drawing/2014/main" id="{5DB213B9-3738-41E6-8A12-8EFA861938C2}"/>
                </a:ext>
              </a:extLst>
            </p:cNvPr>
            <p:cNvSpPr txBox="1">
              <a:spLocks/>
            </p:cNvSpPr>
            <p:nvPr/>
          </p:nvSpPr>
          <p:spPr>
            <a:xfrm>
              <a:off x="1187624" y="865211"/>
              <a:ext cx="7921100" cy="41969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понять, есть ли на рынке труда дискриминация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3AF51D19-D229-4C91-B54F-1E0D95320F31}"/>
                  </a:ext>
                </a:extLst>
              </p:cNvPr>
              <p:cNvSpPr/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43">
                <a:extLst>
                  <a:ext uri="{FF2B5EF4-FFF2-40B4-BE49-F238E27FC236}">
                    <a16:creationId xmlns:a16="http://schemas.microsoft.com/office/drawing/2014/main" id="{3AF51D19-D229-4C91-B54F-1E0D95320F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9900" y="4767535"/>
                <a:ext cx="423193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88FD1FC2-D41D-4F67-93D9-E858360472B5}"/>
                  </a:ext>
                </a:extLst>
              </p:cNvPr>
              <p:cNvSpPr/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88FD1FC2-D41D-4F67-93D9-E858360472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0534" y="2242318"/>
                <a:ext cx="427168" cy="461665"/>
              </a:xfrm>
              <a:prstGeom prst="rect">
                <a:avLst/>
              </a:prstGeom>
              <a:blipFill>
                <a:blip r:embed="rId8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816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Дискриминация на рынке труда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7B0E0A70-CEFB-964C-97DC-716777EF9960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8424496" cy="22049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Чтобы проверить гипотезу о дискриминации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надо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Получить оценки с хорошими статистическими свойствами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Аккуратно выбрать союзника для проверки гипотезы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31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Дискриминация на рынке труда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AA32D7FC-DA0D-48CE-B97E-054281835A23}"/>
              </a:ext>
            </a:extLst>
          </p:cNvPr>
          <p:cNvGrpSpPr/>
          <p:nvPr/>
        </p:nvGrpSpPr>
        <p:grpSpPr>
          <a:xfrm>
            <a:off x="1134304" y="3067913"/>
            <a:ext cx="6966088" cy="1377622"/>
            <a:chOff x="1225000" y="3563546"/>
            <a:chExt cx="6966088" cy="1377622"/>
          </a:xfrm>
        </p:grpSpPr>
        <p:sp>
          <p:nvSpPr>
            <p:cNvPr id="4" name="Rectangle">
              <a:extLst>
                <a:ext uri="{FF2B5EF4-FFF2-40B4-BE49-F238E27FC236}">
                  <a16:creationId xmlns:a16="http://schemas.microsoft.com/office/drawing/2014/main" id="{28F4FDDD-8CFE-C04D-8ACD-39567135749D}"/>
                </a:ext>
              </a:extLst>
            </p:cNvPr>
            <p:cNvSpPr/>
            <p:nvPr/>
          </p:nvSpPr>
          <p:spPr>
            <a:xfrm>
              <a:off x="1225000" y="3563546"/>
              <a:ext cx="6875392" cy="137762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5A3D9492-A4A0-470D-B98B-4C51D05B838E}"/>
                </a:ext>
              </a:extLst>
            </p:cNvPr>
            <p:cNvGrpSpPr/>
            <p:nvPr/>
          </p:nvGrpSpPr>
          <p:grpSpPr>
            <a:xfrm>
              <a:off x="1487866" y="3652193"/>
              <a:ext cx="6703222" cy="1200329"/>
              <a:chOff x="1558565" y="3621794"/>
              <a:chExt cx="6703222" cy="1200329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3149BCD-2A8D-3349-814F-2D18602704F3}"/>
                  </a:ext>
                </a:extLst>
              </p:cNvPr>
              <p:cNvSpPr txBox="1"/>
              <p:nvPr/>
            </p:nvSpPr>
            <p:spPr>
              <a:xfrm>
                <a:off x="1962480" y="3621794"/>
                <a:ext cx="629930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Тест отношения правдоподобий может </a:t>
                </a:r>
                <a:br>
                  <a:rPr lang="ru-RU" sz="2400" dirty="0">
                    <a:solidFill>
                      <a:srgbClr val="C0504D"/>
                    </a:solidFill>
                  </a:rPr>
                </a:br>
                <a:r>
                  <a:rPr lang="ru-RU" sz="2400" dirty="0">
                    <a:solidFill>
                      <a:srgbClr val="C0504D"/>
                    </a:solidFill>
                  </a:rPr>
                  <a:t>в этом помочь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если с данными нет проблем </a:t>
                </a:r>
                <a:br>
                  <a:rPr lang="ru-RU" sz="2400" dirty="0">
                    <a:solidFill>
                      <a:srgbClr val="C0504D"/>
                    </a:solidFill>
                  </a:rPr>
                </a:br>
                <a:r>
                  <a:rPr lang="ru-RU" sz="2400" dirty="0">
                    <a:solidFill>
                      <a:srgbClr val="C0504D"/>
                    </a:solidFill>
                  </a:rPr>
                  <a:t>и его предпосылки не нарушаются</a:t>
                </a:r>
              </a:p>
            </p:txBody>
          </p:sp>
          <p:sp>
            <p:nvSpPr>
              <p:cNvPr id="6" name="Shape">
                <a:extLst>
                  <a:ext uri="{FF2B5EF4-FFF2-40B4-BE49-F238E27FC236}">
                    <a16:creationId xmlns:a16="http://schemas.microsoft.com/office/drawing/2014/main" id="{28304238-3A16-9941-A956-6713F64349DD}"/>
                  </a:ext>
                </a:extLst>
              </p:cNvPr>
              <p:cNvSpPr/>
              <p:nvPr/>
            </p:nvSpPr>
            <p:spPr>
              <a:xfrm>
                <a:off x="1558565" y="3678210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D7860D1D-6AAE-4187-8E33-779EF5827744}"/>
              </a:ext>
            </a:extLst>
          </p:cNvPr>
          <p:cNvSpPr txBox="1">
            <a:spLocks/>
          </p:cNvSpPr>
          <p:nvPr/>
        </p:nvSpPr>
        <p:spPr>
          <a:xfrm>
            <a:off x="612000" y="720000"/>
            <a:ext cx="8424496" cy="22049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Чтобы проверить гипотезу о дискриминации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надо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Получить оценки с хорошими статистическими свойствами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Аккуратно выбрать союзника для проверки гипотезы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73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E8FE9E5A-FBE4-F644-8CB3-210416818D0D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480" cy="198892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Высокая инфляция (рост цен) – плохо влияет на экономику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11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F85EAFD1-3E41-C645-9701-01EB6C9D2DF0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480" cy="198892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Высокая инфляция (рост цен) – плохо влияет на экономику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ЦБ должен с ней бороться и держать её на стабильно низком уровне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18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6085AB38-EFDC-F948-ABFA-843308572B32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480" cy="198892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Высокая инфляция (рост цен) – плохо влияет на экономику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ЦБ должен с ней бороться и держать её на стабильно низком уровне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Рост процентных ставок помогает уменьшить инфляцию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95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sp>
        <p:nvSpPr>
          <p:cNvPr id="8" name="Содержимое 2">
            <a:extLst>
              <a:ext uri="{FF2B5EF4-FFF2-40B4-BE49-F238E27FC236}">
                <a16:creationId xmlns:a16="http://schemas.microsoft.com/office/drawing/2014/main" id="{2B762728-643F-4045-92F0-AF486375736A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8280480" cy="198892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Высокая инфляция (рост цен) – плохо влияет на экономику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ЦБ должен с ней бороться и держать её на стабильно низком уровне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Рост процентных ставок помогает уменьшить инфляцию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grpSp>
        <p:nvGrpSpPr>
          <p:cNvPr id="7" name="Группа 21">
            <a:extLst>
              <a:ext uri="{FF2B5EF4-FFF2-40B4-BE49-F238E27FC236}">
                <a16:creationId xmlns:a16="http://schemas.microsoft.com/office/drawing/2014/main" id="{5790B8A7-73A0-434B-8EC3-7762ED65F593}"/>
              </a:ext>
            </a:extLst>
          </p:cNvPr>
          <p:cNvGrpSpPr/>
          <p:nvPr/>
        </p:nvGrpSpPr>
        <p:grpSpPr>
          <a:xfrm>
            <a:off x="971600" y="3356992"/>
            <a:ext cx="7523950" cy="1265821"/>
            <a:chOff x="792466" y="3717032"/>
            <a:chExt cx="7523950" cy="1265821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FF44C769-B979-8348-8001-77E666662854}"/>
                </a:ext>
              </a:extLst>
            </p:cNvPr>
            <p:cNvSpPr/>
            <p:nvPr/>
          </p:nvSpPr>
          <p:spPr>
            <a:xfrm>
              <a:off x="792466" y="3717032"/>
              <a:ext cx="7523950" cy="10081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10" name="Объект 5">
              <a:extLst>
                <a:ext uri="{FF2B5EF4-FFF2-40B4-BE49-F238E27FC236}">
                  <a16:creationId xmlns:a16="http://schemas.microsoft.com/office/drawing/2014/main" id="{AB8BEA84-F136-0848-9FF7-230CA9A757E3}"/>
                </a:ext>
              </a:extLst>
            </p:cNvPr>
            <p:cNvSpPr txBox="1">
              <a:spLocks/>
            </p:cNvSpPr>
            <p:nvPr/>
          </p:nvSpPr>
          <p:spPr>
            <a:xfrm>
              <a:off x="962987" y="3819364"/>
              <a:ext cx="7182908" cy="1163489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насколько ЦБ должен поднять ставку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чтобы инфляция уменьшилась до целевого уровня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4253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12CDDFC-8756-9A4F-8C5B-7AFB1928BAC4}"/>
                  </a:ext>
                </a:extLst>
              </p:cNvPr>
              <p:cNvSpPr txBox="1"/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12CDDFC-8756-9A4F-8C5B-7AFB1928BA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blipFill>
                <a:blip r:embed="rId4"/>
                <a:stretch>
                  <a:fillRect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Прямоугольник 19">
            <a:extLst>
              <a:ext uri="{FF2B5EF4-FFF2-40B4-BE49-F238E27FC236}">
                <a16:creationId xmlns:a16="http://schemas.microsoft.com/office/drawing/2014/main" id="{32B1F582-1F26-874D-B975-1903E71AA313}"/>
              </a:ext>
            </a:extLst>
          </p:cNvPr>
          <p:cNvSpPr/>
          <p:nvPr/>
        </p:nvSpPr>
        <p:spPr>
          <a:xfrm>
            <a:off x="958176" y="2256148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Объект 5">
                <a:extLst>
                  <a:ext uri="{FF2B5EF4-FFF2-40B4-BE49-F238E27FC236}">
                    <a16:creationId xmlns:a16="http://schemas.microsoft.com/office/drawing/2014/main" id="{A49A7FF9-7EB4-6544-9FE9-0BF493D62D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инфляция</a:t>
                </a: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ставка процента</a:t>
                </a: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7" name="Объект 5">
                <a:extLst>
                  <a:ext uri="{FF2B5EF4-FFF2-40B4-BE49-F238E27FC236}">
                    <a16:creationId xmlns:a16="http://schemas.microsoft.com/office/drawing/2014/main" id="{A49A7FF9-7EB4-6544-9FE9-0BF493D62D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  <a:blipFill>
                <a:blip r:embed="rId5"/>
                <a:stretch>
                  <a:fillRect l="-3030" t="-12308" b="-230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" name="Группа 21">
            <a:extLst>
              <a:ext uri="{FF2B5EF4-FFF2-40B4-BE49-F238E27FC236}">
                <a16:creationId xmlns:a16="http://schemas.microsoft.com/office/drawing/2014/main" id="{FA9B581F-D693-8C46-AC85-17FA31796C50}"/>
              </a:ext>
            </a:extLst>
          </p:cNvPr>
          <p:cNvGrpSpPr/>
          <p:nvPr/>
        </p:nvGrpSpPr>
        <p:grpSpPr>
          <a:xfrm>
            <a:off x="827584" y="764704"/>
            <a:ext cx="7523950" cy="1368152"/>
            <a:chOff x="792466" y="3717032"/>
            <a:chExt cx="7523950" cy="1368152"/>
          </a:xfrm>
        </p:grpSpPr>
        <p:sp>
          <p:nvSpPr>
            <p:cNvPr id="29" name="Rectangle">
              <a:extLst>
                <a:ext uri="{FF2B5EF4-FFF2-40B4-BE49-F238E27FC236}">
                  <a16:creationId xmlns:a16="http://schemas.microsoft.com/office/drawing/2014/main" id="{8213B034-BE49-3E4F-8416-454939254179}"/>
                </a:ext>
              </a:extLst>
            </p:cNvPr>
            <p:cNvSpPr/>
            <p:nvPr/>
          </p:nvSpPr>
          <p:spPr>
            <a:xfrm>
              <a:off x="792466" y="3717032"/>
              <a:ext cx="7523950" cy="136815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30" name="Объект 5">
              <a:extLst>
                <a:ext uri="{FF2B5EF4-FFF2-40B4-BE49-F238E27FC236}">
                  <a16:creationId xmlns:a16="http://schemas.microsoft.com/office/drawing/2014/main" id="{E53BE424-8EBE-D04B-8109-B3E12426A34A}"/>
                </a:ext>
              </a:extLst>
            </p:cNvPr>
            <p:cNvSpPr txBox="1">
              <a:spLocks/>
            </p:cNvSpPr>
            <p:nvPr/>
          </p:nvSpPr>
          <p:spPr>
            <a:xfrm>
              <a:off x="962987" y="3819364"/>
              <a:ext cx="7182908" cy="1163489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насколько ЦБ должен поднять ставку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чтобы инфляция уменьшилась до целевого уровня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22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sp>
        <p:nvSpPr>
          <p:cNvPr id="15" name="Овал 16">
            <a:extLst>
              <a:ext uri="{FF2B5EF4-FFF2-40B4-BE49-F238E27FC236}">
                <a16:creationId xmlns:a16="http://schemas.microsoft.com/office/drawing/2014/main" id="{6992DD64-4A2B-AF46-A359-89B6B5D0BCE5}"/>
              </a:ext>
            </a:extLst>
          </p:cNvPr>
          <p:cNvSpPr/>
          <p:nvPr/>
        </p:nvSpPr>
        <p:spPr>
          <a:xfrm>
            <a:off x="2336457" y="2662208"/>
            <a:ext cx="375420" cy="570480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7">
            <a:extLst>
              <a:ext uri="{FF2B5EF4-FFF2-40B4-BE49-F238E27FC236}">
                <a16:creationId xmlns:a16="http://schemas.microsoft.com/office/drawing/2014/main" id="{D0781B17-1F8C-2947-B074-8F286845357F}"/>
              </a:ext>
            </a:extLst>
          </p:cNvPr>
          <p:cNvSpPr/>
          <p:nvPr/>
        </p:nvSpPr>
        <p:spPr>
          <a:xfrm>
            <a:off x="958176" y="3356992"/>
            <a:ext cx="45977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Отражает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насколько изменится </a:t>
            </a:r>
          </a:p>
          <a:p>
            <a:r>
              <a:rPr lang="ru-RU" sz="2400" dirty="0">
                <a:solidFill>
                  <a:srgbClr val="C0504D"/>
                </a:solidFill>
              </a:rPr>
              <a:t>инфляция при изменении ставки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0F57DC2-9DFF-3545-946D-4916D271BFAB}"/>
                  </a:ext>
                </a:extLst>
              </p:cNvPr>
              <p:cNvSpPr txBox="1"/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0F57DC2-9DFF-3545-946D-4916D271B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blipFill>
                <a:blip r:embed="rId4"/>
                <a:stretch>
                  <a:fillRect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9">
            <a:extLst>
              <a:ext uri="{FF2B5EF4-FFF2-40B4-BE49-F238E27FC236}">
                <a16:creationId xmlns:a16="http://schemas.microsoft.com/office/drawing/2014/main" id="{13E3196E-B5B8-0346-B921-42FB0808CAF9}"/>
              </a:ext>
            </a:extLst>
          </p:cNvPr>
          <p:cNvSpPr/>
          <p:nvPr/>
        </p:nvSpPr>
        <p:spPr>
          <a:xfrm>
            <a:off x="958176" y="2256148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2221DF61-47BA-D04B-84EC-2EFCBEDEF20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инфляция</a:t>
                </a: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ставка процента</a:t>
                </a: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2221DF61-47BA-D04B-84EC-2EFCBEDEF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  <a:blipFill>
                <a:blip r:embed="rId5"/>
                <a:stretch>
                  <a:fillRect l="-3030" t="-12308" b="-230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Группа 21">
            <a:extLst>
              <a:ext uri="{FF2B5EF4-FFF2-40B4-BE49-F238E27FC236}">
                <a16:creationId xmlns:a16="http://schemas.microsoft.com/office/drawing/2014/main" id="{422FE92B-CE9C-324D-982D-B38D96596D62}"/>
              </a:ext>
            </a:extLst>
          </p:cNvPr>
          <p:cNvGrpSpPr/>
          <p:nvPr/>
        </p:nvGrpSpPr>
        <p:grpSpPr>
          <a:xfrm>
            <a:off x="827584" y="764704"/>
            <a:ext cx="7523950" cy="1368152"/>
            <a:chOff x="792466" y="3717032"/>
            <a:chExt cx="7523950" cy="1368152"/>
          </a:xfrm>
        </p:grpSpPr>
        <p:sp>
          <p:nvSpPr>
            <p:cNvPr id="27" name="Rectangle">
              <a:extLst>
                <a:ext uri="{FF2B5EF4-FFF2-40B4-BE49-F238E27FC236}">
                  <a16:creationId xmlns:a16="http://schemas.microsoft.com/office/drawing/2014/main" id="{BD22C076-31FE-9A49-99A7-EE769937F072}"/>
                </a:ext>
              </a:extLst>
            </p:cNvPr>
            <p:cNvSpPr/>
            <p:nvPr/>
          </p:nvSpPr>
          <p:spPr>
            <a:xfrm>
              <a:off x="792466" y="3717032"/>
              <a:ext cx="7523950" cy="136815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28" name="Объект 5">
              <a:extLst>
                <a:ext uri="{FF2B5EF4-FFF2-40B4-BE49-F238E27FC236}">
                  <a16:creationId xmlns:a16="http://schemas.microsoft.com/office/drawing/2014/main" id="{D10877BA-0C16-3542-B06E-5525DA279687}"/>
                </a:ext>
              </a:extLst>
            </p:cNvPr>
            <p:cNvSpPr txBox="1">
              <a:spLocks/>
            </p:cNvSpPr>
            <p:nvPr/>
          </p:nvSpPr>
          <p:spPr>
            <a:xfrm>
              <a:off x="962987" y="3819364"/>
              <a:ext cx="7182908" cy="1163489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насколько ЦБ должен поднять ставку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чтобы инфляция уменьшилась до целевого уровня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539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9" name="Содержимое 2">
            <a:extLst>
              <a:ext uri="{FF2B5EF4-FFF2-40B4-BE49-F238E27FC236}">
                <a16:creationId xmlns:a16="http://schemas.microsoft.com/office/drawing/2014/main" id="{029DF7CF-F2F8-6049-8EF5-2E2FB2A3B408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оценивали параметры простых распределений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нормального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3">
                <a:extLst>
                  <a:ext uri="{FF2B5EF4-FFF2-40B4-BE49-F238E27FC236}">
                    <a16:creationId xmlns:a16="http://schemas.microsoft.com/office/drawing/2014/main" id="{5407E883-5CB2-1E45-A4C0-D9E61630F21C}"/>
                  </a:ext>
                </a:extLst>
              </p:cNvPr>
              <p:cNvSpPr/>
              <p:nvPr/>
            </p:nvSpPr>
            <p:spPr>
              <a:xfrm>
                <a:off x="827584" y="2060539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3">
                <a:extLst>
                  <a:ext uri="{FF2B5EF4-FFF2-40B4-BE49-F238E27FC236}">
                    <a16:creationId xmlns:a16="http://schemas.microsoft.com/office/drawing/2014/main" id="{5407E883-5CB2-1E45-A4C0-D9E61630F2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2060539"/>
                <a:ext cx="3592265" cy="369332"/>
              </a:xfrm>
              <a:prstGeom prst="rect">
                <a:avLst/>
              </a:prstGeom>
              <a:blipFill>
                <a:blip r:embed="rId4"/>
                <a:stretch>
                  <a:fillRect l="-707" t="-10000" r="-2473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599092-87A5-6A4F-9D12-DFBE3E8BBBAB}"/>
                  </a:ext>
                </a:extLst>
              </p:cNvPr>
              <p:cNvSpPr txBox="1"/>
              <p:nvPr/>
            </p:nvSpPr>
            <p:spPr>
              <a:xfrm>
                <a:off x="4992881" y="1833970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599092-87A5-6A4F-9D12-DFBE3E8BBB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2881" y="1833970"/>
                <a:ext cx="3539559" cy="822469"/>
              </a:xfrm>
              <a:prstGeom prst="rect">
                <a:avLst/>
              </a:prstGeom>
              <a:blipFill>
                <a:blip r:embed="rId5"/>
                <a:stretch>
                  <a:fillRect l="-3943" b="-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5">
                <a:extLst>
                  <a:ext uri="{FF2B5EF4-FFF2-40B4-BE49-F238E27FC236}">
                    <a16:creationId xmlns:a16="http://schemas.microsoft.com/office/drawing/2014/main" id="{5D275DCF-A37A-F540-99C0-B5FC675A5B46}"/>
                  </a:ext>
                </a:extLst>
              </p:cNvPr>
              <p:cNvSpPr/>
              <p:nvPr/>
            </p:nvSpPr>
            <p:spPr>
              <a:xfrm>
                <a:off x="3802876" y="3093408"/>
                <a:ext cx="135030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5">
                <a:extLst>
                  <a:ext uri="{FF2B5EF4-FFF2-40B4-BE49-F238E27FC236}">
                    <a16:creationId xmlns:a16="http://schemas.microsoft.com/office/drawing/2014/main" id="{5D275DCF-A37A-F540-99C0-B5FC675A5B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2876" y="3093408"/>
                <a:ext cx="1350305" cy="461665"/>
              </a:xfrm>
              <a:prstGeom prst="rect">
                <a:avLst/>
              </a:prstGeom>
              <a:blipFill>
                <a:blip r:embed="rId6"/>
                <a:stretch>
                  <a:fillRect t="-5405"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6">
                <a:extLst>
                  <a:ext uri="{FF2B5EF4-FFF2-40B4-BE49-F238E27FC236}">
                    <a16:creationId xmlns:a16="http://schemas.microsoft.com/office/drawing/2014/main" id="{5653DAB8-A072-3544-9933-A509186F8E92}"/>
                  </a:ext>
                </a:extLst>
              </p:cNvPr>
              <p:cNvSpPr/>
              <p:nvPr/>
            </p:nvSpPr>
            <p:spPr>
              <a:xfrm>
                <a:off x="3078543" y="3604153"/>
                <a:ext cx="2798971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6">
                <a:extLst>
                  <a:ext uri="{FF2B5EF4-FFF2-40B4-BE49-F238E27FC236}">
                    <a16:creationId xmlns:a16="http://schemas.microsoft.com/office/drawing/2014/main" id="{5653DAB8-A072-3544-9933-A509186F8E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543" y="3604153"/>
                <a:ext cx="2798971" cy="786241"/>
              </a:xfrm>
              <a:prstGeom prst="rect">
                <a:avLst/>
              </a:prstGeom>
              <a:blipFill>
                <a:blip r:embed="rId7"/>
                <a:stretch>
                  <a:fillRect b="-317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7">
            <a:extLst>
              <a:ext uri="{FF2B5EF4-FFF2-40B4-BE49-F238E27FC236}">
                <a16:creationId xmlns:a16="http://schemas.microsoft.com/office/drawing/2014/main" id="{2D15C264-7A24-434C-B362-A2E1908D85CA}"/>
              </a:ext>
            </a:extLst>
          </p:cNvPr>
          <p:cNvSpPr/>
          <p:nvPr/>
        </p:nvSpPr>
        <p:spPr>
          <a:xfrm>
            <a:off x="2799880" y="2902674"/>
            <a:ext cx="3356296" cy="1678454"/>
          </a:xfrm>
          <a:prstGeom prst="rect">
            <a:avLst/>
          </a:prstGeom>
          <a:noFill/>
          <a:ln w="41275">
            <a:solidFill>
              <a:srgbClr val="416F2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510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Центральный банк и ставка процента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0F9AC18-BDB0-421D-9257-18CF93EFC14F}"/>
              </a:ext>
            </a:extLst>
          </p:cNvPr>
          <p:cNvGrpSpPr/>
          <p:nvPr/>
        </p:nvGrpSpPr>
        <p:grpSpPr>
          <a:xfrm>
            <a:off x="774825" y="4503797"/>
            <a:ext cx="7576709" cy="1733515"/>
            <a:chOff x="889415" y="4257449"/>
            <a:chExt cx="7576709" cy="1733515"/>
          </a:xfrm>
        </p:grpSpPr>
        <p:sp>
          <p:nvSpPr>
            <p:cNvPr id="12" name="Rectangle">
              <a:extLst>
                <a:ext uri="{FF2B5EF4-FFF2-40B4-BE49-F238E27FC236}">
                  <a16:creationId xmlns:a16="http://schemas.microsoft.com/office/drawing/2014/main" id="{C5846E7D-BA03-0048-9816-05071DA101B7}"/>
                </a:ext>
              </a:extLst>
            </p:cNvPr>
            <p:cNvSpPr/>
            <p:nvPr/>
          </p:nvSpPr>
          <p:spPr>
            <a:xfrm>
              <a:off x="889415" y="4257449"/>
              <a:ext cx="7576709" cy="1733515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392935CE-FA17-42B3-A6C2-820F74B5C765}"/>
                </a:ext>
              </a:extLst>
            </p:cNvPr>
            <p:cNvGrpSpPr/>
            <p:nvPr/>
          </p:nvGrpSpPr>
          <p:grpSpPr>
            <a:xfrm>
              <a:off x="1151720" y="4339376"/>
              <a:ext cx="7076966" cy="1569660"/>
              <a:chOff x="1202991" y="4334839"/>
              <a:chExt cx="7076966" cy="156966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D15784ED-EBC7-B740-ACCC-C981380F8A09}"/>
                      </a:ext>
                    </a:extLst>
                  </p:cNvPr>
                  <p:cNvSpPr txBox="1"/>
                  <p:nvPr/>
                </p:nvSpPr>
                <p:spPr>
                  <a:xfrm>
                    <a:off x="1599869" y="4334839"/>
                    <a:ext cx="6680088" cy="156966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ru-RU" sz="2400" dirty="0">
                        <a:solidFill>
                          <a:srgbClr val="C0504D"/>
                        </a:solidFill>
                      </a:rPr>
                      <a:t>Если мы получим для коэффициента смещённую оценку</a:t>
                    </a:r>
                    <a:r>
                      <a:rPr lang="en-US" sz="2400" dirty="0">
                        <a:solidFill>
                          <a:srgbClr val="C0504D"/>
                        </a:solidFill>
                      </a:rPr>
                      <a:t>, </a:t>
                    </a:r>
                    <a:r>
                      <a:rPr lang="ru-RU" sz="2400" dirty="0">
                        <a:solidFill>
                          <a:srgbClr val="C0504D"/>
                        </a:solidFill>
                      </a:rPr>
                      <a:t>мы неправильно оценим насколько надо поднять ставку </a:t>
                    </a:r>
                    <a14:m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⇒</m:t>
                        </m:r>
                      </m:oMath>
                    </a14:m>
                    <a:r>
                      <a:rPr lang="en-US" sz="2400" dirty="0">
                        <a:solidFill>
                          <a:srgbClr val="C0504D"/>
                        </a:solidFill>
                      </a:rPr>
                      <a:t> </a:t>
                    </a:r>
                    <a:r>
                      <a:rPr lang="ru-RU" sz="2400" dirty="0">
                        <a:solidFill>
                          <a:srgbClr val="C0504D"/>
                        </a:solidFill>
                      </a:rPr>
                      <a:t>инфляция изменится на непредсказуемую величину</a:t>
                    </a:r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D15784ED-EBC7-B740-ACCC-C981380F8A0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9869" y="4334839"/>
                    <a:ext cx="6680088" cy="156966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328" t="-2400" r="-1708" b="-8000"/>
                    </a:stretch>
                  </a:blipFill>
                </p:spPr>
                <p:txBody>
                  <a:bodyPr/>
                  <a:lstStyle/>
                  <a:p>
                    <a:r>
                      <a:rPr lang="en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" name="Shape">
                <a:extLst>
                  <a:ext uri="{FF2B5EF4-FFF2-40B4-BE49-F238E27FC236}">
                    <a16:creationId xmlns:a16="http://schemas.microsoft.com/office/drawing/2014/main" id="{AF235F44-A9FB-0545-A3D3-993B3F82D2DC}"/>
                  </a:ext>
                </a:extLst>
              </p:cNvPr>
              <p:cNvSpPr/>
              <p:nvPr/>
            </p:nvSpPr>
            <p:spPr>
              <a:xfrm>
                <a:off x="1202991" y="4408474"/>
                <a:ext cx="294510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sp>
        <p:nvSpPr>
          <p:cNvPr id="17" name="Овал 16">
            <a:extLst>
              <a:ext uri="{FF2B5EF4-FFF2-40B4-BE49-F238E27FC236}">
                <a16:creationId xmlns:a16="http://schemas.microsoft.com/office/drawing/2014/main" id="{FF6F0E3B-27F0-4435-A20C-221FADBB5FE6}"/>
              </a:ext>
            </a:extLst>
          </p:cNvPr>
          <p:cNvSpPr/>
          <p:nvPr/>
        </p:nvSpPr>
        <p:spPr>
          <a:xfrm>
            <a:off x="2336457" y="2662208"/>
            <a:ext cx="375420" cy="570480"/>
          </a:xfrm>
          <a:prstGeom prst="ellipse">
            <a:avLst/>
          </a:prstGeom>
          <a:solidFill>
            <a:srgbClr val="C0504D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FC61CC8-47FD-432E-844A-C4A09B75C3B6}"/>
              </a:ext>
            </a:extLst>
          </p:cNvPr>
          <p:cNvSpPr/>
          <p:nvPr/>
        </p:nvSpPr>
        <p:spPr>
          <a:xfrm>
            <a:off x="958176" y="3356992"/>
            <a:ext cx="45977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Отражает</a:t>
            </a:r>
            <a:r>
              <a:rPr lang="en-US" sz="2400" dirty="0">
                <a:solidFill>
                  <a:srgbClr val="C0504D"/>
                </a:solidFill>
              </a:rPr>
              <a:t>, </a:t>
            </a:r>
            <a:r>
              <a:rPr lang="ru-RU" sz="2400" dirty="0">
                <a:solidFill>
                  <a:srgbClr val="C0504D"/>
                </a:solidFill>
              </a:rPr>
              <a:t>насколько изменится </a:t>
            </a:r>
          </a:p>
          <a:p>
            <a:r>
              <a:rPr lang="ru-RU" sz="2400" dirty="0">
                <a:solidFill>
                  <a:srgbClr val="C0504D"/>
                </a:solidFill>
              </a:rPr>
              <a:t>инфляция при изменении ставки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6104D1-95CE-4DE9-A2D4-7AE9E5B799CF}"/>
                  </a:ext>
                </a:extLst>
              </p:cNvPr>
              <p:cNvSpPr txBox="1"/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6104D1-95CE-4DE9-A2D4-7AE9E5B799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176" y="2703649"/>
                <a:ext cx="2953564" cy="369332"/>
              </a:xfrm>
              <a:prstGeom prst="rect">
                <a:avLst/>
              </a:prstGeom>
              <a:blipFill>
                <a:blip r:embed="rId5"/>
                <a:stretch>
                  <a:fillRect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8B062AD-3605-47A4-88D2-4B982BBCA980}"/>
              </a:ext>
            </a:extLst>
          </p:cNvPr>
          <p:cNvSpPr/>
          <p:nvPr/>
        </p:nvSpPr>
        <p:spPr>
          <a:xfrm>
            <a:off x="958176" y="2256148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71DB8D31-9E44-4CC2-8EE4-4440B05C71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инфляция</a:t>
                </a:r>
                <a:endParaRPr lang="en-US" sz="2400" i="1" dirty="0">
                  <a:solidFill>
                    <a:srgbClr val="0059A9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0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ставка процента</a:t>
                </a:r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21" name="Объект 5">
                <a:extLst>
                  <a:ext uri="{FF2B5EF4-FFF2-40B4-BE49-F238E27FC236}">
                    <a16:creationId xmlns:a16="http://schemas.microsoft.com/office/drawing/2014/main" id="{71DB8D31-9E44-4CC2-8EE4-4440B05C71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904" y="2256148"/>
                <a:ext cx="3336920" cy="816833"/>
              </a:xfrm>
              <a:prstGeom prst="rect">
                <a:avLst/>
              </a:prstGeom>
              <a:blipFill>
                <a:blip r:embed="rId6"/>
                <a:stretch>
                  <a:fillRect l="-3030" t="-12308" b="-230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693A7AB-5FF7-4257-88DF-C817CCE233C9}"/>
              </a:ext>
            </a:extLst>
          </p:cNvPr>
          <p:cNvGrpSpPr/>
          <p:nvPr/>
        </p:nvGrpSpPr>
        <p:grpSpPr>
          <a:xfrm>
            <a:off x="827584" y="764704"/>
            <a:ext cx="7523950" cy="1368152"/>
            <a:chOff x="792466" y="3717032"/>
            <a:chExt cx="7523950" cy="1368152"/>
          </a:xfrm>
        </p:grpSpPr>
        <p:sp>
          <p:nvSpPr>
            <p:cNvPr id="23" name="Rectangle">
              <a:extLst>
                <a:ext uri="{FF2B5EF4-FFF2-40B4-BE49-F238E27FC236}">
                  <a16:creationId xmlns:a16="http://schemas.microsoft.com/office/drawing/2014/main" id="{26AAA3E2-26C7-4150-A534-FA5CD5BE12EA}"/>
                </a:ext>
              </a:extLst>
            </p:cNvPr>
            <p:cNvSpPr/>
            <p:nvPr/>
          </p:nvSpPr>
          <p:spPr>
            <a:xfrm>
              <a:off x="792466" y="3717032"/>
              <a:ext cx="7523950" cy="136815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24" name="Объект 5">
              <a:extLst>
                <a:ext uri="{FF2B5EF4-FFF2-40B4-BE49-F238E27FC236}">
                  <a16:creationId xmlns:a16="http://schemas.microsoft.com/office/drawing/2014/main" id="{5B0C42ED-A606-4AC1-BD20-9D46986DF637}"/>
                </a:ext>
              </a:extLst>
            </p:cNvPr>
            <p:cNvSpPr txBox="1">
              <a:spLocks/>
            </p:cNvSpPr>
            <p:nvPr/>
          </p:nvSpPr>
          <p:spPr>
            <a:xfrm>
              <a:off x="962987" y="3819364"/>
              <a:ext cx="7182908" cy="1163489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b="1" dirty="0">
                  <a:solidFill>
                    <a:srgbClr val="28516A"/>
                  </a:solidFill>
                </a:rPr>
                <a:t>Задача</a:t>
              </a:r>
              <a:r>
                <a:rPr lang="en-US" sz="2400" b="1" dirty="0">
                  <a:solidFill>
                    <a:srgbClr val="28516A"/>
                  </a:solidFill>
                </a:rPr>
                <a:t>:</a:t>
              </a:r>
              <a:r>
                <a:rPr lang="ru-RU" sz="2400" b="1" dirty="0">
                  <a:solidFill>
                    <a:srgbClr val="28516A"/>
                  </a:solidFill>
                </a:rPr>
                <a:t> </a:t>
              </a:r>
              <a:r>
                <a:rPr lang="ru-RU" sz="2400" dirty="0">
                  <a:solidFill>
                    <a:srgbClr val="373737"/>
                  </a:solidFill>
                </a:rPr>
                <a:t>понять насколько ЦБ должен поднять ставку</a:t>
              </a:r>
              <a:r>
                <a:rPr lang="en-US" sz="2400" dirty="0">
                  <a:solidFill>
                    <a:srgbClr val="373737"/>
                  </a:solidFill>
                </a:rPr>
                <a:t>, </a:t>
              </a:r>
              <a:r>
                <a:rPr lang="ru-RU" sz="2400" dirty="0">
                  <a:solidFill>
                    <a:srgbClr val="373737"/>
                  </a:solidFill>
                </a:rPr>
                <a:t>чтобы инфляция уменьшилась до целевого уровня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499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Спрос на овощи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60B0ADF6-7D27-FA45-9D72-F7908B0B2B62}"/>
              </a:ext>
            </a:extLst>
          </p:cNvPr>
          <p:cNvSpPr/>
          <p:nvPr/>
        </p:nvSpPr>
        <p:spPr>
          <a:xfrm>
            <a:off x="827984" y="763200"/>
            <a:ext cx="7776464" cy="142944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2832E2D-A057-F145-90F1-2AEFC8501AEE}"/>
              </a:ext>
            </a:extLst>
          </p:cNvPr>
          <p:cNvSpPr txBox="1">
            <a:spLocks/>
          </p:cNvSpPr>
          <p:nvPr/>
        </p:nvSpPr>
        <p:spPr>
          <a:xfrm>
            <a:off x="998105" y="867036"/>
            <a:ext cx="7507242" cy="1213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предсказать сколько овощей купят в разных магазинах большой торговой сети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чтобы не привезти туда лишних и они не испортились </a:t>
            </a:r>
          </a:p>
        </p:txBody>
      </p:sp>
    </p:spTree>
    <p:extLst>
      <p:ext uri="{BB962C8B-B14F-4D97-AF65-F5344CB8AC3E}">
        <p14:creationId xmlns:p14="http://schemas.microsoft.com/office/powerpoint/2010/main" val="226893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Спрос на овощи</a:t>
            </a:r>
          </a:p>
        </p:txBody>
      </p:sp>
      <p:sp>
        <p:nvSpPr>
          <p:cNvPr id="7" name="Содержимое 2">
            <a:extLst>
              <a:ext uri="{FF2B5EF4-FFF2-40B4-BE49-F238E27FC236}">
                <a16:creationId xmlns:a16="http://schemas.microsoft.com/office/drawing/2014/main" id="{63804E8A-D05A-E048-A790-B0DB3E5259A4}"/>
              </a:ext>
            </a:extLst>
          </p:cNvPr>
          <p:cNvSpPr txBox="1">
            <a:spLocks/>
          </p:cNvSpPr>
          <p:nvPr/>
        </p:nvSpPr>
        <p:spPr>
          <a:xfrm>
            <a:off x="612000" y="2519999"/>
            <a:ext cx="8280040" cy="2145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При решении такой задачи нас волнуют точечный прогнозы для каждого типа овощей и каждого магазина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Нас не очень интересует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какие именно коэффициенты получатся и какими свойствами они будут обладать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6E7EB3D6-9EC2-499E-BF5D-0002EBFC3B22}"/>
              </a:ext>
            </a:extLst>
          </p:cNvPr>
          <p:cNvSpPr/>
          <p:nvPr/>
        </p:nvSpPr>
        <p:spPr>
          <a:xfrm>
            <a:off x="827984" y="763200"/>
            <a:ext cx="7776464" cy="142944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57C641FD-54B7-4786-99B2-8FBD7FDDFF80}"/>
              </a:ext>
            </a:extLst>
          </p:cNvPr>
          <p:cNvSpPr txBox="1">
            <a:spLocks/>
          </p:cNvSpPr>
          <p:nvPr/>
        </p:nvSpPr>
        <p:spPr>
          <a:xfrm>
            <a:off x="998105" y="867036"/>
            <a:ext cx="7507242" cy="1213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b="1" dirty="0">
                <a:solidFill>
                  <a:srgbClr val="28516A"/>
                </a:solidFill>
              </a:rPr>
              <a:t>Задача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r>
              <a:rPr lang="ru-RU" sz="2400" b="1" dirty="0">
                <a:solidFill>
                  <a:srgbClr val="28516A"/>
                </a:solidFill>
              </a:rPr>
              <a:t> </a:t>
            </a:r>
            <a:r>
              <a:rPr lang="ru-RU" sz="2400" dirty="0">
                <a:solidFill>
                  <a:srgbClr val="373737"/>
                </a:solidFill>
              </a:rPr>
              <a:t>предсказать сколько овощей купят в разных магазинах большой торговой сети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чтобы не привезти туда лишних и они не испортились </a:t>
            </a:r>
          </a:p>
        </p:txBody>
      </p:sp>
    </p:spTree>
    <p:extLst>
      <p:ext uri="{BB962C8B-B14F-4D97-AF65-F5344CB8AC3E}">
        <p14:creationId xmlns:p14="http://schemas.microsoft.com/office/powerpoint/2010/main" val="198979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Два великих вопроса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09EC5410-926E-F748-8D20-4B9AE920BB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136" y="1403484"/>
                <a:ext cx="3888427" cy="197374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устроен мир? </a:t>
                </a: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28516A"/>
                  </a:solidFill>
                </a:endParaRP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переменная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зависит от переменной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09EC5410-926E-F748-8D20-4B9AE920BB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36" y="1403484"/>
                <a:ext cx="3888427" cy="1973741"/>
              </a:xfrm>
              <a:prstGeom prst="rect">
                <a:avLst/>
              </a:prstGeom>
              <a:blipFill>
                <a:blip r:embed="rId3"/>
                <a:stretch>
                  <a:fillRect l="-4560" t="-4487" r="-9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Прямая соединительная линия 12">
            <a:extLst>
              <a:ext uri="{FF2B5EF4-FFF2-40B4-BE49-F238E27FC236}">
                <a16:creationId xmlns:a16="http://schemas.microsoft.com/office/drawing/2014/main" id="{B4354BD6-A629-C648-B14E-BD5B4CEEE592}"/>
              </a:ext>
            </a:extLst>
          </p:cNvPr>
          <p:cNvCxnSpPr>
            <a:cxnSpLocks/>
          </p:cNvCxnSpPr>
          <p:nvPr/>
        </p:nvCxnSpPr>
        <p:spPr>
          <a:xfrm>
            <a:off x="4572000" y="1340768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9FC3E6A9-DB65-7F47-B915-027E8B5E67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6016" y="1403484"/>
                <a:ext cx="3672407" cy="1879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Что будет завтра?</a:t>
                </a: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удачно спрогнозировать переменную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ru-RU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9FC3E6A9-DB65-7F47-B915-027E8B5E67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1403484"/>
                <a:ext cx="3672407" cy="1879817"/>
              </a:xfrm>
              <a:prstGeom prst="rect">
                <a:avLst/>
              </a:prstGeom>
              <a:blipFill>
                <a:blip r:embed="rId4"/>
                <a:stretch>
                  <a:fillRect l="-4828" t="-4698" b="-1409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259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DAB9C71C-568A-ED42-B4AA-F9A8376DA9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136" y="1403484"/>
                <a:ext cx="3888427" cy="197374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устроен мир? </a:t>
                </a: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28516A"/>
                  </a:solidFill>
                </a:endParaRPr>
              </a:p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переменная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b="1" dirty="0">
                    <a:solidFill>
                      <a:srgbClr val="28516A"/>
                    </a:solidFill>
                  </a:rPr>
                  <a:t>зависит от переменной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DAB9C71C-568A-ED42-B4AA-F9A8376DA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36" y="1403484"/>
                <a:ext cx="3888427" cy="1973741"/>
              </a:xfrm>
              <a:prstGeom prst="rect">
                <a:avLst/>
              </a:prstGeom>
              <a:blipFill>
                <a:blip r:embed="rId3"/>
                <a:stretch>
                  <a:fillRect l="-4560" t="-4487" r="-9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Два великих вопроса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9FADE8D1-D507-4515-A81B-BD485EB1766F}"/>
              </a:ext>
            </a:extLst>
          </p:cNvPr>
          <p:cNvGrpSpPr/>
          <p:nvPr/>
        </p:nvGrpSpPr>
        <p:grpSpPr>
          <a:xfrm>
            <a:off x="1979714" y="3789040"/>
            <a:ext cx="5184571" cy="1058539"/>
            <a:chOff x="1907706" y="3773967"/>
            <a:chExt cx="5184571" cy="1058539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F2CA268E-930E-174D-9BD1-03B1B24CE0B4}"/>
                </a:ext>
              </a:extLst>
            </p:cNvPr>
            <p:cNvSpPr/>
            <p:nvPr/>
          </p:nvSpPr>
          <p:spPr>
            <a:xfrm>
              <a:off x="1907706" y="3773967"/>
              <a:ext cx="5184571" cy="1058539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FB157018-ABB1-48DF-A987-F314B1609FED}"/>
                </a:ext>
              </a:extLst>
            </p:cNvPr>
            <p:cNvGrpSpPr/>
            <p:nvPr/>
          </p:nvGrpSpPr>
          <p:grpSpPr>
            <a:xfrm>
              <a:off x="2114591" y="3887738"/>
              <a:ext cx="4905681" cy="830997"/>
              <a:chOff x="1673409" y="4453385"/>
              <a:chExt cx="4905681" cy="830997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5FC9C62-0A1A-C84C-B8A5-9EB8C3C9349F}"/>
                  </a:ext>
                </a:extLst>
              </p:cNvPr>
              <p:cNvSpPr txBox="1"/>
              <p:nvPr/>
            </p:nvSpPr>
            <p:spPr>
              <a:xfrm>
                <a:off x="2082634" y="4453385"/>
                <a:ext cx="449645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Удивительно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но ответы на эти вопросы ищутся по-разному</a:t>
                </a:r>
              </a:p>
            </p:txBody>
          </p:sp>
          <p:sp>
            <p:nvSpPr>
              <p:cNvPr id="18" name="Shape">
                <a:extLst>
                  <a:ext uri="{FF2B5EF4-FFF2-40B4-BE49-F238E27FC236}">
                    <a16:creationId xmlns:a16="http://schemas.microsoft.com/office/drawing/2014/main" id="{1A5045CE-3B59-B844-8E15-3995A7AD7C40}"/>
                  </a:ext>
                </a:extLst>
              </p:cNvPr>
              <p:cNvSpPr/>
              <p:nvPr/>
            </p:nvSpPr>
            <p:spPr>
              <a:xfrm>
                <a:off x="1673409" y="4538879"/>
                <a:ext cx="290687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6337085D-200B-4FCF-9F3F-5654A082F4D7}"/>
              </a:ext>
            </a:extLst>
          </p:cNvPr>
          <p:cNvCxnSpPr>
            <a:cxnSpLocks/>
          </p:cNvCxnSpPr>
          <p:nvPr/>
        </p:nvCxnSpPr>
        <p:spPr>
          <a:xfrm>
            <a:off x="4572000" y="1340768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DDB7F0C8-9754-1544-AEC0-1A4886EDD8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6016" y="1403484"/>
                <a:ext cx="3672407" cy="1879817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000" indent="-342000"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Что будет завтра?</a:t>
                </a: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endParaRPr lang="ru-RU" sz="2400" dirty="0">
                  <a:solidFill>
                    <a:srgbClr val="28516A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500"/>
                  </a:spcAft>
                  <a:buClr>
                    <a:srgbClr val="28516A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</a:rPr>
                  <a:t>Как удачно спрогнозировать переменную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ru-RU" sz="2400" b="1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Объект 5">
                <a:extLst>
                  <a:ext uri="{FF2B5EF4-FFF2-40B4-BE49-F238E27FC236}">
                    <a16:creationId xmlns:a16="http://schemas.microsoft.com/office/drawing/2014/main" id="{DDB7F0C8-9754-1544-AEC0-1A4886EDD8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1403484"/>
                <a:ext cx="3672407" cy="1879817"/>
              </a:xfrm>
              <a:prstGeom prst="rect">
                <a:avLst/>
              </a:prstGeom>
              <a:blipFill>
                <a:blip r:embed="rId4"/>
                <a:stretch>
                  <a:fillRect l="-4828" t="-4698" b="-1409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429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Два великих вопроса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64319D09-C056-8F4B-A984-D55D192EF0D5}"/>
              </a:ext>
            </a:extLst>
          </p:cNvPr>
          <p:cNvSpPr txBox="1">
            <a:spLocks/>
          </p:cNvSpPr>
          <p:nvPr/>
        </p:nvSpPr>
        <p:spPr>
          <a:xfrm>
            <a:off x="4788024" y="1297703"/>
            <a:ext cx="4176464" cy="13054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Интерпретация часто приносится в жертву </a:t>
            </a:r>
          </a:p>
          <a:p>
            <a:pPr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Поиск хорошего прогноза</a:t>
            </a:r>
          </a:p>
        </p:txBody>
      </p:sp>
      <p:sp>
        <p:nvSpPr>
          <p:cNvPr id="14" name="Объект 5">
            <a:extLst>
              <a:ext uri="{FF2B5EF4-FFF2-40B4-BE49-F238E27FC236}">
                <a16:creationId xmlns:a16="http://schemas.microsoft.com/office/drawing/2014/main" id="{01DEFB98-688B-2946-BFDC-B79C393E0035}"/>
              </a:ext>
            </a:extLst>
          </p:cNvPr>
          <p:cNvSpPr txBox="1">
            <a:spLocks/>
          </p:cNvSpPr>
          <p:nvPr/>
        </p:nvSpPr>
        <p:spPr>
          <a:xfrm>
            <a:off x="539552" y="1297703"/>
            <a:ext cx="3888427" cy="13054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Важна интерпретация</a:t>
            </a:r>
          </a:p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Поиск верёвочки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за которую можно дёрнуть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1F5C5F-AE81-594B-80B0-4B13B95F4CAE}"/>
              </a:ext>
            </a:extLst>
          </p:cNvPr>
          <p:cNvSpPr txBox="1"/>
          <p:nvPr/>
        </p:nvSpPr>
        <p:spPr>
          <a:xfrm>
            <a:off x="1268980" y="692696"/>
            <a:ext cx="2569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Как устроен мир?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3C4D3-94FE-234C-9189-64AE3F19EAD1}"/>
              </a:ext>
            </a:extLst>
          </p:cNvPr>
          <p:cNvSpPr txBox="1"/>
          <p:nvPr/>
        </p:nvSpPr>
        <p:spPr>
          <a:xfrm>
            <a:off x="5500528" y="692696"/>
            <a:ext cx="257442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Что будет завтра?</a:t>
            </a:r>
          </a:p>
        </p:txBody>
      </p:sp>
      <p:cxnSp>
        <p:nvCxnSpPr>
          <p:cNvPr id="20" name="Прямая соединительная линия 20">
            <a:extLst>
              <a:ext uri="{FF2B5EF4-FFF2-40B4-BE49-F238E27FC236}">
                <a16:creationId xmlns:a16="http://schemas.microsoft.com/office/drawing/2014/main" id="{2A6D0B4E-BC49-5641-B35C-C455E7333DF7}"/>
              </a:ext>
            </a:extLst>
          </p:cNvPr>
          <p:cNvCxnSpPr>
            <a:cxnSpLocks/>
          </p:cNvCxnSpPr>
          <p:nvPr/>
        </p:nvCxnSpPr>
        <p:spPr>
          <a:xfrm>
            <a:off x="4572000" y="692696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55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бъект 5">
            <a:extLst>
              <a:ext uri="{FF2B5EF4-FFF2-40B4-BE49-F238E27FC236}">
                <a16:creationId xmlns:a16="http://schemas.microsoft.com/office/drawing/2014/main" id="{E9C1E44F-A351-3E4B-9ED6-754795D872C1}"/>
              </a:ext>
            </a:extLst>
          </p:cNvPr>
          <p:cNvSpPr txBox="1">
            <a:spLocks/>
          </p:cNvSpPr>
          <p:nvPr/>
        </p:nvSpPr>
        <p:spPr>
          <a:xfrm>
            <a:off x="4788024" y="1297703"/>
            <a:ext cx="4176464" cy="13054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Интерпретация часто приносится в жертву </a:t>
            </a:r>
          </a:p>
          <a:p>
            <a:pPr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Поиск хорошего прогноза</a:t>
            </a:r>
          </a:p>
        </p:txBody>
      </p:sp>
      <p:sp>
        <p:nvSpPr>
          <p:cNvPr id="12" name="Объект 5">
            <a:extLst>
              <a:ext uri="{FF2B5EF4-FFF2-40B4-BE49-F238E27FC236}">
                <a16:creationId xmlns:a16="http://schemas.microsoft.com/office/drawing/2014/main" id="{DAB9C71C-568A-ED42-B4AA-F9A8376DA906}"/>
              </a:ext>
            </a:extLst>
          </p:cNvPr>
          <p:cNvSpPr txBox="1">
            <a:spLocks/>
          </p:cNvSpPr>
          <p:nvPr/>
        </p:nvSpPr>
        <p:spPr>
          <a:xfrm>
            <a:off x="539552" y="1297703"/>
            <a:ext cx="3888427" cy="13054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Важна интерпретация</a:t>
            </a:r>
          </a:p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Поиск верёвочки</a:t>
            </a:r>
            <a:r>
              <a:rPr lang="en-US" sz="2400" dirty="0">
                <a:solidFill>
                  <a:srgbClr val="373737"/>
                </a:solidFill>
              </a:rPr>
              <a:t>, </a:t>
            </a:r>
            <a:r>
              <a:rPr lang="ru-RU" sz="2400" dirty="0">
                <a:solidFill>
                  <a:srgbClr val="373737"/>
                </a:solidFill>
              </a:rPr>
              <a:t>за которую можно дёрнуть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476C58-3AE0-B146-BB0F-3F72656F85EB}"/>
              </a:ext>
            </a:extLst>
          </p:cNvPr>
          <p:cNvSpPr txBox="1"/>
          <p:nvPr/>
        </p:nvSpPr>
        <p:spPr>
          <a:xfrm>
            <a:off x="1268980" y="692696"/>
            <a:ext cx="2569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Как устроен мир? 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Два великих вопроса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C7016531-26D1-431E-8407-7C16D7ECAC77}"/>
              </a:ext>
            </a:extLst>
          </p:cNvPr>
          <p:cNvGrpSpPr/>
          <p:nvPr/>
        </p:nvGrpSpPr>
        <p:grpSpPr>
          <a:xfrm>
            <a:off x="467544" y="2894629"/>
            <a:ext cx="4320477" cy="2550595"/>
            <a:chOff x="547539" y="2932802"/>
            <a:chExt cx="4320477" cy="2550595"/>
          </a:xfrm>
        </p:grpSpPr>
        <p:sp>
          <p:nvSpPr>
            <p:cNvPr id="18" name="Rectangle">
              <a:extLst>
                <a:ext uri="{FF2B5EF4-FFF2-40B4-BE49-F238E27FC236}">
                  <a16:creationId xmlns:a16="http://schemas.microsoft.com/office/drawing/2014/main" id="{3BBEB100-A227-1E46-B471-0F46C9ABB24B}"/>
                </a:ext>
              </a:extLst>
            </p:cNvPr>
            <p:cNvSpPr/>
            <p:nvPr/>
          </p:nvSpPr>
          <p:spPr>
            <a:xfrm>
              <a:off x="547539" y="2932802"/>
              <a:ext cx="4320477" cy="2550595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E41C80C4-B142-47DD-86CE-7DA1FC30C705}"/>
                </a:ext>
              </a:extLst>
            </p:cNvPr>
            <p:cNvGrpSpPr/>
            <p:nvPr/>
          </p:nvGrpSpPr>
          <p:grpSpPr>
            <a:xfrm>
              <a:off x="721871" y="3041919"/>
              <a:ext cx="3922414" cy="2308324"/>
              <a:chOff x="730663" y="3405281"/>
              <a:chExt cx="3922414" cy="2308324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70D98E8-D7FC-D449-8F5C-3CFD3010C19B}"/>
                  </a:ext>
                </a:extLst>
              </p:cNvPr>
              <p:cNvSpPr txBox="1"/>
              <p:nvPr/>
            </p:nvSpPr>
            <p:spPr>
              <a:xfrm>
                <a:off x="1075555" y="3405281"/>
                <a:ext cx="3577522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Обе задачи можно решать одними и теми же моделями</a:t>
                </a:r>
                <a:r>
                  <a:rPr lang="en-US" sz="2400" dirty="0">
                    <a:solidFill>
                      <a:srgbClr val="C0504D"/>
                    </a:solidFill>
                  </a:rPr>
                  <a:t>,</a:t>
                </a:r>
                <a:r>
                  <a:rPr lang="ru-RU" sz="2400" dirty="0">
                    <a:solidFill>
                      <a:srgbClr val="C0504D"/>
                    </a:solidFill>
                  </a:rPr>
                  <a:t> например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линейной регрессией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но интересовать нас будут её разные аспекты</a:t>
                </a:r>
              </a:p>
            </p:txBody>
          </p:sp>
          <p:sp>
            <p:nvSpPr>
              <p:cNvPr id="20" name="Shape">
                <a:extLst>
                  <a:ext uri="{FF2B5EF4-FFF2-40B4-BE49-F238E27FC236}">
                    <a16:creationId xmlns:a16="http://schemas.microsoft.com/office/drawing/2014/main" id="{82DABFFD-0FA4-894E-B787-BF16A15F16DB}"/>
                  </a:ext>
                </a:extLst>
              </p:cNvPr>
              <p:cNvSpPr/>
              <p:nvPr/>
            </p:nvSpPr>
            <p:spPr>
              <a:xfrm>
                <a:off x="730663" y="3497266"/>
                <a:ext cx="290687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200A51-4C0E-6F46-9627-E0C7AFEF493C}"/>
              </a:ext>
            </a:extLst>
          </p:cNvPr>
          <p:cNvSpPr txBox="1"/>
          <p:nvPr/>
        </p:nvSpPr>
        <p:spPr>
          <a:xfrm>
            <a:off x="5500528" y="692696"/>
            <a:ext cx="257442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Что будет завтра?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5B8E2BF-20FC-42C2-BDE4-527CF9381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687" y="2738293"/>
            <a:ext cx="3033137" cy="3033137"/>
          </a:xfrm>
          <a:prstGeom prst="rect">
            <a:avLst/>
          </a:prstGeom>
        </p:spPr>
      </p:pic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A138836C-FFD3-408D-99C4-1294B5520969}"/>
              </a:ext>
            </a:extLst>
          </p:cNvPr>
          <p:cNvCxnSpPr>
            <a:cxnSpLocks/>
          </p:cNvCxnSpPr>
          <p:nvPr/>
        </p:nvCxnSpPr>
        <p:spPr>
          <a:xfrm>
            <a:off x="4572000" y="692696"/>
            <a:ext cx="0" cy="2016224"/>
          </a:xfrm>
          <a:prstGeom prst="line">
            <a:avLst/>
          </a:prstGeom>
          <a:ln w="349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62B53DA2-F29E-BE4E-943A-60707154B09F}"/>
              </a:ext>
            </a:extLst>
          </p:cNvPr>
          <p:cNvSpPr/>
          <p:nvPr/>
        </p:nvSpPr>
        <p:spPr>
          <a:xfrm>
            <a:off x="611188" y="6021388"/>
            <a:ext cx="143661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100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knowyourmeme.com</a:t>
            </a:r>
            <a:endParaRPr lang="en-RU" sz="11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693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Эконометрика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6EF2A5-BD16-3247-BE63-1E5BBB6AC1DD}"/>
              </a:ext>
            </a:extLst>
          </p:cNvPr>
          <p:cNvSpPr txBox="1"/>
          <p:nvPr/>
        </p:nvSpPr>
        <p:spPr>
          <a:xfrm>
            <a:off x="612000" y="720000"/>
            <a:ext cx="82419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285750" indent="-28575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Если нас интересует ответ на вопрос</a:t>
            </a:r>
            <a:r>
              <a:rPr lang="en-US" dirty="0"/>
              <a:t> “</a:t>
            </a:r>
            <a:r>
              <a:rPr lang="ru-RU" dirty="0"/>
              <a:t>Как устроен мир</a:t>
            </a:r>
            <a:r>
              <a:rPr lang="en-US" dirty="0"/>
              <a:t>?”, </a:t>
            </a:r>
            <a:r>
              <a:rPr lang="ru-RU" dirty="0"/>
              <a:t>найти ответ на него нам может помочь эконометрика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2BE30973-6DD5-314E-9512-24E8CDDFCEF9}"/>
              </a:ext>
            </a:extLst>
          </p:cNvPr>
          <p:cNvSpPr txBox="1"/>
          <p:nvPr/>
        </p:nvSpPr>
        <p:spPr>
          <a:xfrm>
            <a:off x="611560" y="6122716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defPPr>
              <a:defRPr lang="ru-RU"/>
            </a:defPPr>
            <a:lvl1pPr marL="279400" indent="-279400">
              <a:buClr>
                <a:srgbClr val="28516A"/>
              </a:buClr>
              <a:buSzPct val="100000"/>
              <a:buFont typeface="Zapf Dingbats"/>
              <a:buChar char="➤"/>
              <a:defRPr i="1" spc="16">
                <a:solidFill>
                  <a:srgbClr val="28516A"/>
                </a:solidFill>
              </a:defRPr>
            </a:lvl1pPr>
          </a:lstStyle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www.coursera.org</a:t>
            </a:r>
            <a:r>
              <a:rPr lang="ru-RU" dirty="0"/>
              <a:t>/</a:t>
            </a:r>
            <a:r>
              <a:rPr lang="ru-RU" dirty="0" err="1"/>
              <a:t>learn</a:t>
            </a:r>
            <a:r>
              <a:rPr lang="ru-RU" dirty="0"/>
              <a:t>/</a:t>
            </a:r>
            <a:r>
              <a:rPr lang="ru-RU" dirty="0" err="1"/>
              <a:t>ekonometrika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402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Эконометрика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8B2F4-0A39-B74E-9734-ABB66E728AF0}"/>
              </a:ext>
            </a:extLst>
          </p:cNvPr>
          <p:cNvSpPr txBox="1"/>
          <p:nvPr/>
        </p:nvSpPr>
        <p:spPr>
          <a:xfrm>
            <a:off x="612000" y="720000"/>
            <a:ext cx="82419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285750" indent="-28575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Если нас интересует ответ на вопрос</a:t>
            </a:r>
            <a:r>
              <a:rPr lang="en-US" dirty="0"/>
              <a:t> “</a:t>
            </a:r>
            <a:r>
              <a:rPr lang="ru-RU" dirty="0"/>
              <a:t>Как устроен мир</a:t>
            </a:r>
            <a:r>
              <a:rPr lang="en-US" dirty="0"/>
              <a:t>?”, </a:t>
            </a:r>
            <a:r>
              <a:rPr lang="ru-RU" dirty="0"/>
              <a:t>найти ответ на него нам может помочь эконометрика</a:t>
            </a:r>
          </a:p>
          <a:p>
            <a:endParaRPr lang="ru-RU" dirty="0"/>
          </a:p>
          <a:p>
            <a:r>
              <a:rPr lang="ru-RU" dirty="0"/>
              <a:t>Она концентрируется на поиске интерпретируемых оценок и проверке гипотез 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4C216F79-4469-A94B-A294-ACD533D485D5}"/>
              </a:ext>
            </a:extLst>
          </p:cNvPr>
          <p:cNvSpPr txBox="1"/>
          <p:nvPr/>
        </p:nvSpPr>
        <p:spPr>
          <a:xfrm>
            <a:off x="611560" y="6122716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defPPr>
              <a:defRPr lang="ru-RU"/>
            </a:defPPr>
            <a:lvl1pPr marL="279400" indent="-279400">
              <a:buClr>
                <a:srgbClr val="28516A"/>
              </a:buClr>
              <a:buSzPct val="100000"/>
              <a:buFont typeface="Zapf Dingbats"/>
              <a:buChar char="➤"/>
              <a:defRPr i="1" spc="16">
                <a:solidFill>
                  <a:srgbClr val="28516A"/>
                </a:solidFill>
              </a:defRPr>
            </a:lvl1pPr>
          </a:lstStyle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www.coursera.org</a:t>
            </a:r>
            <a:r>
              <a:rPr lang="ru-RU" dirty="0"/>
              <a:t>/</a:t>
            </a:r>
            <a:r>
              <a:rPr lang="ru-RU" dirty="0" err="1"/>
              <a:t>learn</a:t>
            </a:r>
            <a:r>
              <a:rPr lang="ru-RU" dirty="0"/>
              <a:t>/</a:t>
            </a:r>
            <a:r>
              <a:rPr lang="ru-RU" dirty="0" err="1"/>
              <a:t>ekonometrika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8539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Эконометрика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4EE45D-CE6E-A64E-839E-48411E6B8AB9}"/>
              </a:ext>
            </a:extLst>
          </p:cNvPr>
          <p:cNvSpPr txBox="1"/>
          <p:nvPr/>
        </p:nvSpPr>
        <p:spPr>
          <a:xfrm>
            <a:off x="612000" y="720000"/>
            <a:ext cx="82419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285750" indent="-28575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Если нас интересует ответ на вопрос</a:t>
            </a:r>
            <a:r>
              <a:rPr lang="en-US" dirty="0"/>
              <a:t> “</a:t>
            </a:r>
            <a:r>
              <a:rPr lang="ru-RU" dirty="0"/>
              <a:t>Как устроен мир</a:t>
            </a:r>
            <a:r>
              <a:rPr lang="en-US" dirty="0"/>
              <a:t>?”, </a:t>
            </a:r>
            <a:r>
              <a:rPr lang="ru-RU" dirty="0"/>
              <a:t>найти ответ на него нам может помочь эконометрика</a:t>
            </a:r>
          </a:p>
          <a:p>
            <a:endParaRPr lang="ru-RU" dirty="0"/>
          </a:p>
          <a:p>
            <a:r>
              <a:rPr lang="ru-RU" dirty="0"/>
              <a:t>Она концентрируется на поиске интерпретируемых оценок и проверке гипотез </a:t>
            </a:r>
          </a:p>
          <a:p>
            <a:endParaRPr lang="ru-RU" dirty="0"/>
          </a:p>
          <a:p>
            <a:r>
              <a:rPr lang="ru-RU" dirty="0"/>
              <a:t>Из-за этого в ней идёт яростная борьба за статистические предпосылки </a:t>
            </a:r>
          </a:p>
          <a:p>
            <a:endParaRPr lang="ru-RU" dirty="0"/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C8B2CFDD-300A-AD4E-B98A-D8BFFAB401C9}"/>
              </a:ext>
            </a:extLst>
          </p:cNvPr>
          <p:cNvSpPr txBox="1"/>
          <p:nvPr/>
        </p:nvSpPr>
        <p:spPr>
          <a:xfrm>
            <a:off x="611560" y="6122716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defPPr>
              <a:defRPr lang="ru-RU"/>
            </a:defPPr>
            <a:lvl1pPr marL="279400" indent="-279400">
              <a:buClr>
                <a:srgbClr val="28516A"/>
              </a:buClr>
              <a:buSzPct val="100000"/>
              <a:buFont typeface="Zapf Dingbats"/>
              <a:buChar char="➤"/>
              <a:defRPr i="1" spc="16">
                <a:solidFill>
                  <a:srgbClr val="28516A"/>
                </a:solidFill>
              </a:defRPr>
            </a:lvl1pPr>
          </a:lstStyle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www.coursera.org</a:t>
            </a:r>
            <a:r>
              <a:rPr lang="ru-RU" dirty="0"/>
              <a:t>/</a:t>
            </a:r>
            <a:r>
              <a:rPr lang="ru-RU" dirty="0" err="1"/>
              <a:t>learn</a:t>
            </a:r>
            <a:r>
              <a:rPr lang="ru-RU" dirty="0"/>
              <a:t>/</a:t>
            </a:r>
            <a:r>
              <a:rPr lang="ru-RU" dirty="0" err="1"/>
              <a:t>ekonometrika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793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52565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Мы оценивали параметры простых распределений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нормального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: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Такая модель очень простая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 практике обычно много случайных величин как-то связаны друг с другом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DFE1D522-7F59-8D45-A59B-0C5C52D76E71}"/>
                  </a:ext>
                </a:extLst>
              </p:cNvPr>
              <p:cNvSpPr/>
              <p:nvPr/>
            </p:nvSpPr>
            <p:spPr>
              <a:xfrm>
                <a:off x="827584" y="2060539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DFE1D522-7F59-8D45-A59B-0C5C52D76E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2060539"/>
                <a:ext cx="3592265" cy="369332"/>
              </a:xfrm>
              <a:prstGeom prst="rect">
                <a:avLst/>
              </a:prstGeom>
              <a:blipFill>
                <a:blip r:embed="rId4"/>
                <a:stretch>
                  <a:fillRect l="-707" t="-10000" r="-2473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DFF2EA-728E-EB40-BA15-BE29190942A2}"/>
                  </a:ext>
                </a:extLst>
              </p:cNvPr>
              <p:cNvSpPr txBox="1"/>
              <p:nvPr/>
            </p:nvSpPr>
            <p:spPr>
              <a:xfrm>
                <a:off x="4992881" y="1833970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DFF2EA-728E-EB40-BA15-BE2919094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2881" y="1833970"/>
                <a:ext cx="3539559" cy="822469"/>
              </a:xfrm>
              <a:prstGeom prst="rect">
                <a:avLst/>
              </a:prstGeom>
              <a:blipFill>
                <a:blip r:embed="rId5"/>
                <a:stretch>
                  <a:fillRect l="-3943" b="-242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29752EC5-FC7B-AA47-A21A-757869B62C72}"/>
                  </a:ext>
                </a:extLst>
              </p:cNvPr>
              <p:cNvSpPr/>
              <p:nvPr/>
            </p:nvSpPr>
            <p:spPr>
              <a:xfrm>
                <a:off x="3802876" y="3093408"/>
                <a:ext cx="135030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29752EC5-FC7B-AA47-A21A-757869B62C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2876" y="3093408"/>
                <a:ext cx="1350305" cy="461665"/>
              </a:xfrm>
              <a:prstGeom prst="rect">
                <a:avLst/>
              </a:prstGeom>
              <a:blipFill>
                <a:blip r:embed="rId6"/>
                <a:stretch>
                  <a:fillRect t="-5405" b="-810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DC95D7B2-B721-C543-926C-B2B69AABF161}"/>
                  </a:ext>
                </a:extLst>
              </p:cNvPr>
              <p:cNvSpPr/>
              <p:nvPr/>
            </p:nvSpPr>
            <p:spPr>
              <a:xfrm>
                <a:off x="3078543" y="3604153"/>
                <a:ext cx="2798971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DC95D7B2-B721-C543-926C-B2B69AABF1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543" y="3604153"/>
                <a:ext cx="2798971" cy="786241"/>
              </a:xfrm>
              <a:prstGeom prst="rect">
                <a:avLst/>
              </a:prstGeom>
              <a:blipFill>
                <a:blip r:embed="rId7"/>
                <a:stretch>
                  <a:fillRect b="-317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BBACAA9-816D-4247-814B-2704D1148B9A}"/>
              </a:ext>
            </a:extLst>
          </p:cNvPr>
          <p:cNvSpPr/>
          <p:nvPr/>
        </p:nvSpPr>
        <p:spPr>
          <a:xfrm>
            <a:off x="2799880" y="2902674"/>
            <a:ext cx="3356296" cy="1678454"/>
          </a:xfrm>
          <a:prstGeom prst="rect">
            <a:avLst/>
          </a:prstGeom>
          <a:noFill/>
          <a:ln w="41275">
            <a:solidFill>
              <a:srgbClr val="416F2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80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Эконометрика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773577-3D20-2F4D-9BE4-7F391FB230A6}"/>
              </a:ext>
            </a:extLst>
          </p:cNvPr>
          <p:cNvSpPr txBox="1"/>
          <p:nvPr/>
        </p:nvSpPr>
        <p:spPr>
          <a:xfrm>
            <a:off x="612000" y="720000"/>
            <a:ext cx="82419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285750" indent="-28575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Если нас интересует ответ </a:t>
            </a:r>
            <a:r>
              <a:rPr lang="ru-RU"/>
              <a:t>на вопрос</a:t>
            </a:r>
            <a:r>
              <a:rPr lang="en-US"/>
              <a:t> “</a:t>
            </a:r>
            <a:r>
              <a:rPr lang="ru-RU" dirty="0"/>
              <a:t>Как </a:t>
            </a:r>
            <a:r>
              <a:rPr lang="ru-RU"/>
              <a:t>устроен мир</a:t>
            </a:r>
            <a:r>
              <a:rPr lang="en-US"/>
              <a:t>?”, </a:t>
            </a:r>
            <a:r>
              <a:rPr lang="ru-RU" dirty="0"/>
              <a:t>найти ответ на него нам может помочь эконометрика</a:t>
            </a:r>
          </a:p>
          <a:p>
            <a:endParaRPr lang="ru-RU" dirty="0"/>
          </a:p>
          <a:p>
            <a:r>
              <a:rPr lang="ru-RU" dirty="0"/>
              <a:t>Она концентрируется на поиске интерпретируемых оценок и проверке гипотез </a:t>
            </a:r>
          </a:p>
          <a:p>
            <a:endParaRPr lang="ru-RU" dirty="0"/>
          </a:p>
          <a:p>
            <a:r>
              <a:rPr lang="ru-RU" dirty="0"/>
              <a:t>Из-за этого в ней идёт яростная борьба за статистические предпосылки </a:t>
            </a:r>
          </a:p>
          <a:p>
            <a:endParaRPr lang="ru-RU" dirty="0"/>
          </a:p>
          <a:p>
            <a:r>
              <a:rPr lang="ru-RU" dirty="0"/>
              <a:t>Концентрируется </a:t>
            </a:r>
            <a:r>
              <a:rPr lang="ru-RU"/>
              <a:t>на </a:t>
            </a:r>
            <a:r>
              <a:rPr lang="en-US"/>
              <a:t>MSE </a:t>
            </a:r>
            <a:r>
              <a:rPr lang="ru-RU" dirty="0"/>
              <a:t>из-за удобных </a:t>
            </a:r>
            <a:r>
              <a:rPr lang="ru-RU"/>
              <a:t>статистических свойств</a:t>
            </a:r>
            <a:r>
              <a:rPr lang="en-US"/>
              <a:t>, </a:t>
            </a:r>
            <a:r>
              <a:rPr lang="ru-RU" dirty="0"/>
              <a:t>однако ничто не мешает переключиться на любые другие потери и </a:t>
            </a:r>
            <a:r>
              <a:rPr lang="ru-RU"/>
              <a:t>использовать бутстрап</a:t>
            </a:r>
            <a:endParaRPr lang="ru-RU" dirty="0"/>
          </a:p>
        </p:txBody>
      </p:sp>
      <p:sp>
        <p:nvSpPr>
          <p:cNvPr id="4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C0E3FC6B-60A6-814E-BB93-17B182ECE8F2}"/>
              </a:ext>
            </a:extLst>
          </p:cNvPr>
          <p:cNvSpPr txBox="1"/>
          <p:nvPr/>
        </p:nvSpPr>
        <p:spPr>
          <a:xfrm>
            <a:off x="611560" y="6122716"/>
            <a:ext cx="7896305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defPPr>
              <a:defRPr lang="ru-RU"/>
            </a:defPPr>
            <a:lvl1pPr marL="279400" indent="-279400">
              <a:buClr>
                <a:srgbClr val="28516A"/>
              </a:buClr>
              <a:buSzPct val="100000"/>
              <a:buFont typeface="Zapf Dingbats"/>
              <a:buChar char="➤"/>
              <a:defRPr i="1" spc="16">
                <a:solidFill>
                  <a:srgbClr val="28516A"/>
                </a:solidFill>
              </a:defRPr>
            </a:lvl1pPr>
          </a:lstStyle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www.coursera.org</a:t>
            </a:r>
            <a:r>
              <a:rPr lang="ru-RU" dirty="0"/>
              <a:t>/</a:t>
            </a:r>
            <a:r>
              <a:rPr lang="ru-RU" dirty="0" err="1"/>
              <a:t>learn</a:t>
            </a:r>
            <a:r>
              <a:rPr lang="ru-RU" dirty="0"/>
              <a:t>/</a:t>
            </a:r>
            <a:r>
              <a:rPr lang="ru-RU" dirty="0" err="1"/>
              <a:t>ekonometrika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702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Интерпретируемое машинное обучение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4B8DE-4FC9-2C4E-84FC-EDE9EB5C0F1E}"/>
              </a:ext>
            </a:extLst>
          </p:cNvPr>
          <p:cNvSpPr txBox="1"/>
          <p:nvPr/>
        </p:nvSpPr>
        <p:spPr>
          <a:xfrm>
            <a:off x="612000" y="720000"/>
            <a:ext cx="82419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 моделями машинного обучения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нельзя проинтерпретировать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возникают проблемы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дискриминация в банковском секторе</a:t>
            </a:r>
          </a:p>
        </p:txBody>
      </p:sp>
      <p:sp>
        <p:nvSpPr>
          <p:cNvPr id="7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45F85B56-4566-DC4E-961B-23334915A170}"/>
              </a:ext>
            </a:extLst>
          </p:cNvPr>
          <p:cNvSpPr txBox="1"/>
          <p:nvPr/>
        </p:nvSpPr>
        <p:spPr>
          <a:xfrm>
            <a:off x="611188" y="5845717"/>
            <a:ext cx="7896305" cy="5539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en-US" sz="1800" dirty="0" err="1">
                <a:solidFill>
                  <a:srgbClr val="28516A"/>
                </a:solidFill>
              </a:rPr>
              <a:t>arxiv.org</a:t>
            </a:r>
            <a:r>
              <a:rPr lang="en-US" sz="1800" dirty="0">
                <a:solidFill>
                  <a:srgbClr val="28516A"/>
                </a:solidFill>
              </a:rPr>
              <a:t>/abs/1606.08813</a:t>
            </a:r>
            <a:endParaRPr lang="ru-RU" sz="1800" dirty="0">
              <a:solidFill>
                <a:srgbClr val="28516A"/>
              </a:solidFill>
            </a:endParaRPr>
          </a:p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christophm.github.io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interpretable-ml-book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4739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Интерпретируемое машинное обучение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773577-3D20-2F4D-9BE4-7F391FB230A6}"/>
              </a:ext>
            </a:extLst>
          </p:cNvPr>
          <p:cNvSpPr txBox="1"/>
          <p:nvPr/>
        </p:nvSpPr>
        <p:spPr>
          <a:xfrm>
            <a:off x="612000" y="720000"/>
            <a:ext cx="82419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 моделями машинного обучения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нельзя проинтерпретировать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возникают проблемы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дискриминация в банковском секторе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Законодательное регулирование моделирования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Тренд на интерпретируемое машинное обучение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разработка алгоритмов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которые могли бы объяснить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именно происходит внутри чёрного ящика</a:t>
            </a:r>
          </a:p>
        </p:txBody>
      </p:sp>
      <p:sp>
        <p:nvSpPr>
          <p:cNvPr id="5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0E3176A3-916C-CA4B-B8D3-A3B73DD22156}"/>
              </a:ext>
            </a:extLst>
          </p:cNvPr>
          <p:cNvSpPr txBox="1"/>
          <p:nvPr/>
        </p:nvSpPr>
        <p:spPr>
          <a:xfrm>
            <a:off x="611188" y="5845717"/>
            <a:ext cx="7896305" cy="5539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en-US" sz="1800" dirty="0" err="1">
                <a:solidFill>
                  <a:srgbClr val="28516A"/>
                </a:solidFill>
              </a:rPr>
              <a:t>arxiv.org</a:t>
            </a:r>
            <a:r>
              <a:rPr lang="en-US" sz="1800" dirty="0">
                <a:solidFill>
                  <a:srgbClr val="28516A"/>
                </a:solidFill>
              </a:rPr>
              <a:t>/abs/1606.08813</a:t>
            </a:r>
            <a:endParaRPr lang="ru-RU" sz="1800" dirty="0">
              <a:solidFill>
                <a:srgbClr val="28516A"/>
              </a:solidFill>
            </a:endParaRPr>
          </a:p>
          <a:p>
            <a:pPr>
              <a:buClr>
                <a:srgbClr val="28516A"/>
              </a:buClr>
            </a:pPr>
            <a:r>
              <a:rPr lang="ru-RU" sz="1800" dirty="0" err="1">
                <a:solidFill>
                  <a:srgbClr val="28516A"/>
                </a:solidFill>
              </a:rPr>
              <a:t>https</a:t>
            </a:r>
            <a:r>
              <a:rPr lang="ru-RU" sz="1800" dirty="0">
                <a:solidFill>
                  <a:srgbClr val="28516A"/>
                </a:solidFill>
              </a:rPr>
              <a:t>://</a:t>
            </a:r>
            <a:r>
              <a:rPr lang="ru-RU" sz="1800" dirty="0" err="1">
                <a:solidFill>
                  <a:srgbClr val="28516A"/>
                </a:solidFill>
              </a:rPr>
              <a:t>christophm.github.io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  <a:r>
              <a:rPr lang="ru-RU" sz="1800" dirty="0" err="1">
                <a:solidFill>
                  <a:srgbClr val="28516A"/>
                </a:solidFill>
              </a:rPr>
              <a:t>interpretable-ml-book</a:t>
            </a:r>
            <a:r>
              <a:rPr lang="ru-RU" sz="1800" dirty="0">
                <a:solidFill>
                  <a:srgbClr val="28516A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53513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2267744" y="116632"/>
            <a:ext cx="6768752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altLang="ru-RU" dirty="0"/>
              <a:t>Линейная регрессия</a:t>
            </a:r>
            <a:r>
              <a:rPr lang="en-US" altLang="ru-RU" dirty="0"/>
              <a:t>:</a:t>
            </a:r>
            <a:r>
              <a:rPr lang="ru-RU" altLang="ru-RU" dirty="0"/>
              <a:t> </a:t>
            </a:r>
            <a:br>
              <a:rPr lang="ru-RU" altLang="ru-RU" dirty="0"/>
            </a:br>
            <a:r>
              <a:rPr lang="ru-RU" altLang="ru-RU" dirty="0"/>
              <a:t>статистический подход</a:t>
            </a:r>
          </a:p>
        </p:txBody>
      </p:sp>
    </p:spTree>
    <p:extLst>
      <p:ext uri="{BB962C8B-B14F-4D97-AF65-F5344CB8AC3E}">
        <p14:creationId xmlns:p14="http://schemas.microsoft.com/office/powerpoint/2010/main" val="269841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82DC9CC-59F2-49CE-8C00-04D75454A912}"/>
                  </a:ext>
                </a:extLst>
              </p:cNvPr>
              <p:cNvSpPr txBox="1"/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82DC9CC-59F2-49CE-8C00-04D75454A9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t="-3448" b="-310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041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p:sp>
        <p:nvSpPr>
          <p:cNvPr id="8" name="Прямоугольник 5">
            <a:extLst>
              <a:ext uri="{FF2B5EF4-FFF2-40B4-BE49-F238E27FC236}">
                <a16:creationId xmlns:a16="http://schemas.microsoft.com/office/drawing/2014/main" id="{C6DC0929-5A50-EB46-B078-AEC35BF61343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cxnSp>
        <p:nvCxnSpPr>
          <p:cNvPr id="10" name="Прямая со стрелкой 8">
            <a:extLst>
              <a:ext uri="{FF2B5EF4-FFF2-40B4-BE49-F238E27FC236}">
                <a16:creationId xmlns:a16="http://schemas.microsoft.com/office/drawing/2014/main" id="{86A48237-1FA1-1840-BFC4-575449A4D43E}"/>
              </a:ext>
            </a:extLst>
          </p:cNvPr>
          <p:cNvCxnSpPr>
            <a:cxnSpLocks/>
          </p:cNvCxnSpPr>
          <p:nvPr/>
        </p:nvCxnSpPr>
        <p:spPr>
          <a:xfrm flipV="1">
            <a:off x="1444288" y="2082319"/>
            <a:ext cx="0" cy="70524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0">
            <a:extLst>
              <a:ext uri="{FF2B5EF4-FFF2-40B4-BE49-F238E27FC236}">
                <a16:creationId xmlns:a16="http://schemas.microsoft.com/office/drawing/2014/main" id="{D89DFA2C-A4B6-8349-B2E3-EE155DEB1940}"/>
              </a:ext>
            </a:extLst>
          </p:cNvPr>
          <p:cNvSpPr/>
          <p:nvPr/>
        </p:nvSpPr>
        <p:spPr>
          <a:xfrm>
            <a:off x="701136" y="2826994"/>
            <a:ext cx="14863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цена 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квартиры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A65582-9186-1241-84B6-A4EC80E64BBC}"/>
                  </a:ext>
                </a:extLst>
              </p:cNvPr>
              <p:cNvSpPr txBox="1"/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A65582-9186-1241-84B6-A4EC80E64B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t="-3448" b="-310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752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p:sp>
        <p:nvSpPr>
          <p:cNvPr id="14" name="Прямоугольник 5">
            <a:extLst>
              <a:ext uri="{FF2B5EF4-FFF2-40B4-BE49-F238E27FC236}">
                <a16:creationId xmlns:a16="http://schemas.microsoft.com/office/drawing/2014/main" id="{D99C6F69-5FF2-084A-8437-EB387AAC6228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cxnSp>
        <p:nvCxnSpPr>
          <p:cNvPr id="19" name="Прямая со стрелкой 8">
            <a:extLst>
              <a:ext uri="{FF2B5EF4-FFF2-40B4-BE49-F238E27FC236}">
                <a16:creationId xmlns:a16="http://schemas.microsoft.com/office/drawing/2014/main" id="{0AA8F00A-265E-E34B-9659-071E985E0CDC}"/>
              </a:ext>
            </a:extLst>
          </p:cNvPr>
          <p:cNvCxnSpPr>
            <a:cxnSpLocks/>
          </p:cNvCxnSpPr>
          <p:nvPr/>
        </p:nvCxnSpPr>
        <p:spPr>
          <a:xfrm flipV="1">
            <a:off x="1444288" y="2082319"/>
            <a:ext cx="0" cy="70524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10">
            <a:extLst>
              <a:ext uri="{FF2B5EF4-FFF2-40B4-BE49-F238E27FC236}">
                <a16:creationId xmlns:a16="http://schemas.microsoft.com/office/drawing/2014/main" id="{F7B2BAF6-39EC-DE45-ADA1-5995A9B9FC41}"/>
              </a:ext>
            </a:extLst>
          </p:cNvPr>
          <p:cNvSpPr/>
          <p:nvPr/>
        </p:nvSpPr>
        <p:spPr>
          <a:xfrm>
            <a:off x="701136" y="2826994"/>
            <a:ext cx="14863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цена 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квартиры</a:t>
            </a:r>
          </a:p>
        </p:txBody>
      </p:sp>
      <p:cxnSp>
        <p:nvCxnSpPr>
          <p:cNvPr id="23" name="Прямая со стрелкой 11">
            <a:extLst>
              <a:ext uri="{FF2B5EF4-FFF2-40B4-BE49-F238E27FC236}">
                <a16:creationId xmlns:a16="http://schemas.microsoft.com/office/drawing/2014/main" id="{25D0C390-D08A-7E4A-9235-D39219A79C98}"/>
              </a:ext>
            </a:extLst>
          </p:cNvPr>
          <p:cNvCxnSpPr>
            <a:cxnSpLocks/>
          </p:cNvCxnSpPr>
          <p:nvPr/>
        </p:nvCxnSpPr>
        <p:spPr>
          <a:xfrm flipV="1">
            <a:off x="4067944" y="2082319"/>
            <a:ext cx="0" cy="1575672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12">
            <a:extLst>
              <a:ext uri="{FF2B5EF4-FFF2-40B4-BE49-F238E27FC236}">
                <a16:creationId xmlns:a16="http://schemas.microsoft.com/office/drawing/2014/main" id="{232F42FA-C8FF-1746-BF1C-776734E69E74}"/>
              </a:ext>
            </a:extLst>
          </p:cNvPr>
          <p:cNvCxnSpPr>
            <a:cxnSpLocks/>
          </p:cNvCxnSpPr>
          <p:nvPr/>
        </p:nvCxnSpPr>
        <p:spPr>
          <a:xfrm flipV="1">
            <a:off x="5724128" y="2082319"/>
            <a:ext cx="1" cy="646961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16">
            <a:extLst>
              <a:ext uri="{FF2B5EF4-FFF2-40B4-BE49-F238E27FC236}">
                <a16:creationId xmlns:a16="http://schemas.microsoft.com/office/drawing/2014/main" id="{C8E2E8AF-9118-C04D-8D7C-37312539B56D}"/>
              </a:ext>
            </a:extLst>
          </p:cNvPr>
          <p:cNvSpPr/>
          <p:nvPr/>
        </p:nvSpPr>
        <p:spPr>
          <a:xfrm>
            <a:off x="2301578" y="2826994"/>
            <a:ext cx="13724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площадь</a:t>
            </a:r>
          </a:p>
        </p:txBody>
      </p:sp>
      <p:sp>
        <p:nvSpPr>
          <p:cNvPr id="26" name="Прямоугольник 17">
            <a:extLst>
              <a:ext uri="{FF2B5EF4-FFF2-40B4-BE49-F238E27FC236}">
                <a16:creationId xmlns:a16="http://schemas.microsoft.com/office/drawing/2014/main" id="{4F56B464-A73D-1442-AC9C-BF76639444DD}"/>
              </a:ext>
            </a:extLst>
          </p:cNvPr>
          <p:cNvSpPr/>
          <p:nvPr/>
        </p:nvSpPr>
        <p:spPr>
          <a:xfrm>
            <a:off x="4829492" y="2797613"/>
            <a:ext cx="17892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расстояние 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до метро</a:t>
            </a:r>
          </a:p>
        </p:txBody>
      </p:sp>
      <p:sp>
        <p:nvSpPr>
          <p:cNvPr id="27" name="Прямоугольник 19">
            <a:extLst>
              <a:ext uri="{FF2B5EF4-FFF2-40B4-BE49-F238E27FC236}">
                <a16:creationId xmlns:a16="http://schemas.microsoft.com/office/drawing/2014/main" id="{F62043A9-F876-5D4B-879A-AC3CFC986736}"/>
              </a:ext>
            </a:extLst>
          </p:cNvPr>
          <p:cNvSpPr/>
          <p:nvPr/>
        </p:nvSpPr>
        <p:spPr>
          <a:xfrm>
            <a:off x="2995374" y="3697423"/>
            <a:ext cx="21451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центральный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район (</a:t>
            </a:r>
            <a:r>
              <a:rPr lang="ru-RU" sz="2400" dirty="0" err="1">
                <a:solidFill>
                  <a:srgbClr val="C0504D"/>
                </a:solidFill>
              </a:rPr>
              <a:t>дамми</a:t>
            </a:r>
            <a:r>
              <a:rPr lang="ru-RU" sz="2400" dirty="0">
                <a:solidFill>
                  <a:srgbClr val="C0504D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6A376AA-F3CA-484B-A931-06BD723EF7B1}"/>
                  </a:ext>
                </a:extLst>
              </p:cNvPr>
              <p:cNvSpPr txBox="1"/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6A376AA-F3CA-484B-A931-06BD723EF7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t="-3448" b="-310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Прямая со стрелкой 20">
            <a:extLst>
              <a:ext uri="{FF2B5EF4-FFF2-40B4-BE49-F238E27FC236}">
                <a16:creationId xmlns:a16="http://schemas.microsoft.com/office/drawing/2014/main" id="{8149FF38-30F4-7342-8D14-6D43A52A8521}"/>
              </a:ext>
            </a:extLst>
          </p:cNvPr>
          <p:cNvCxnSpPr>
            <a:cxnSpLocks/>
          </p:cNvCxnSpPr>
          <p:nvPr/>
        </p:nvCxnSpPr>
        <p:spPr>
          <a:xfrm flipV="1">
            <a:off x="2987824" y="2082319"/>
            <a:ext cx="0" cy="70524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53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/>
              <a:t>Линейная регрессия</a:t>
            </a:r>
            <a:r>
              <a:rPr lang="en-US"/>
              <a:t>:</a:t>
            </a:r>
            <a:r>
              <a:rPr lang="ru-RU" dirty="0"/>
              <a:t> предпосылки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FAADE856-353A-3342-8608-9591DCE4F5AF}"/>
              </a:ext>
            </a:extLst>
          </p:cNvPr>
          <p:cNvCxnSpPr>
            <a:cxnSpLocks/>
          </p:cNvCxnSpPr>
          <p:nvPr/>
        </p:nvCxnSpPr>
        <p:spPr>
          <a:xfrm flipV="1">
            <a:off x="1444288" y="2082319"/>
            <a:ext cx="0" cy="70524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3FF5F0C-E7D2-E340-B33E-EEA08E910D58}"/>
              </a:ext>
            </a:extLst>
          </p:cNvPr>
          <p:cNvSpPr/>
          <p:nvPr/>
        </p:nvSpPr>
        <p:spPr>
          <a:xfrm>
            <a:off x="701136" y="2826994"/>
            <a:ext cx="14863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цена 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квартиры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18C13C26-FDBA-B44C-B4F8-7A99141D7F7A}"/>
              </a:ext>
            </a:extLst>
          </p:cNvPr>
          <p:cNvCxnSpPr>
            <a:cxnSpLocks/>
          </p:cNvCxnSpPr>
          <p:nvPr/>
        </p:nvCxnSpPr>
        <p:spPr>
          <a:xfrm flipV="1">
            <a:off x="4067944" y="2082319"/>
            <a:ext cx="0" cy="1575672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CD599B20-E1EB-FA4B-A470-3F24407C6D4C}"/>
              </a:ext>
            </a:extLst>
          </p:cNvPr>
          <p:cNvCxnSpPr>
            <a:cxnSpLocks/>
          </p:cNvCxnSpPr>
          <p:nvPr/>
        </p:nvCxnSpPr>
        <p:spPr>
          <a:xfrm flipV="1">
            <a:off x="5724128" y="2082319"/>
            <a:ext cx="1" cy="646961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9CD8D867-C258-DC42-AFB3-800E56D904F3}"/>
              </a:ext>
            </a:extLst>
          </p:cNvPr>
          <p:cNvSpPr/>
          <p:nvPr/>
        </p:nvSpPr>
        <p:spPr>
          <a:xfrm>
            <a:off x="2301578" y="2826994"/>
            <a:ext cx="13724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площадь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460D381-8CE9-1149-B38F-ABD5CA8227DA}"/>
              </a:ext>
            </a:extLst>
          </p:cNvPr>
          <p:cNvSpPr/>
          <p:nvPr/>
        </p:nvSpPr>
        <p:spPr>
          <a:xfrm>
            <a:off x="4829492" y="2797613"/>
            <a:ext cx="17892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расстояние 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до метро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890EE79-1962-9246-BA8B-961B35BED6D4}"/>
              </a:ext>
            </a:extLst>
          </p:cNvPr>
          <p:cNvSpPr/>
          <p:nvPr/>
        </p:nvSpPr>
        <p:spPr>
          <a:xfrm>
            <a:off x="2995374" y="3697423"/>
            <a:ext cx="21451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центральный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район (</a:t>
            </a:r>
            <a:r>
              <a:rPr lang="ru-RU" sz="2400" dirty="0" err="1">
                <a:solidFill>
                  <a:srgbClr val="C0504D"/>
                </a:solidFill>
              </a:rPr>
              <a:t>дамми</a:t>
            </a:r>
            <a:r>
              <a:rPr lang="ru-RU" sz="2400" dirty="0">
                <a:solidFill>
                  <a:srgbClr val="C0504D"/>
                </a:solidFill>
              </a:rPr>
              <a:t>)</a:t>
            </a: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54013B1-9491-5F47-A36B-A6A1AC2EEC0E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6701498" y="1451685"/>
            <a:ext cx="826241" cy="443522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1A4EA447-77F3-244A-AFD4-D08634F61599}"/>
              </a:ext>
            </a:extLst>
          </p:cNvPr>
          <p:cNvSpPr/>
          <p:nvPr/>
        </p:nvSpPr>
        <p:spPr>
          <a:xfrm>
            <a:off x="6197887" y="620688"/>
            <a:ext cx="26597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solidFill>
                  <a:srgbClr val="C0504D"/>
                </a:solidFill>
              </a:rPr>
              <a:t>случайная ошибка</a:t>
            </a:r>
          </a:p>
          <a:p>
            <a:pPr algn="ctr"/>
            <a:r>
              <a:rPr lang="ru-RU" sz="2400" dirty="0">
                <a:solidFill>
                  <a:srgbClr val="C0504D"/>
                </a:solidFill>
              </a:rPr>
              <a:t>(прочие факторы)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851048C-0F69-4143-90B6-E2AD77C0A578}"/>
                  </a:ext>
                </a:extLst>
              </p:cNvPr>
              <p:cNvSpPr txBox="1"/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851048C-0F69-4143-90B6-E2AD77C0A5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2946" y="1650434"/>
                <a:ext cx="5506187" cy="369332"/>
              </a:xfrm>
              <a:prstGeom prst="rect">
                <a:avLst/>
              </a:prstGeom>
              <a:blipFill>
                <a:blip r:embed="rId3"/>
                <a:stretch>
                  <a:fillRect t="-3448" b="-3103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AD90A6E0-DA8C-46BA-859E-8B68BC92789B}"/>
              </a:ext>
            </a:extLst>
          </p:cNvPr>
          <p:cNvCxnSpPr>
            <a:cxnSpLocks/>
          </p:cNvCxnSpPr>
          <p:nvPr/>
        </p:nvCxnSpPr>
        <p:spPr>
          <a:xfrm flipV="1">
            <a:off x="2987824" y="2082319"/>
            <a:ext cx="0" cy="705243"/>
          </a:xfrm>
          <a:prstGeom prst="straightConnector1">
            <a:avLst/>
          </a:prstGeom>
          <a:ln w="38100"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36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blipFill>
                <a:blip r:embed="rId3"/>
                <a:stretch>
                  <a:fillRect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/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blipFill>
                <a:blip r:embed="rId4"/>
                <a:stretch>
                  <a:fillRect l="-221"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/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8AFC5D2-A791-2245-BCE1-2CAD0BBE96AE}"/>
                  </a:ext>
                </a:extLst>
              </p:cNvPr>
              <p:cNvSpPr txBox="1"/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𝑘𝑛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8AFC5D2-A791-2245-BCE1-2CAD0BBE9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blipFill>
                <a:blip r:embed="rId6"/>
                <a:stretch>
                  <a:fillRect l="-218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899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blipFill>
                <a:blip r:embed="rId3"/>
                <a:stretch>
                  <a:fillRect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/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blipFill>
                <a:blip r:embed="rId4"/>
                <a:stretch>
                  <a:fillRect l="-221"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47591-B033-B844-A0E3-67526F633BA9}"/>
                  </a:ext>
                </a:extLst>
              </p:cNvPr>
              <p:cNvSpPr txBox="1"/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𝑘𝑛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47591-B033-B844-A0E3-67526F633B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blipFill>
                <a:blip r:embed="rId5"/>
                <a:stretch>
                  <a:fillRect l="-218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/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DF601F1-96C9-3D4C-816E-BE724E40F3BA}"/>
                  </a:ext>
                </a:extLst>
              </p:cNvPr>
              <p:cNvSpPr/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DF601F1-96C9-3D4C-816E-BE724E40F3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  <a:blipFill>
                <a:blip r:embed="rId7"/>
                <a:stretch>
                  <a:fillRect b="-170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ED3A204-3196-B145-B89B-7A6A9D9ACC63}"/>
                  </a:ext>
                </a:extLst>
              </p:cNvPr>
              <p:cNvSpPr/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 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𝑛𝑘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ED3A204-3196-B145-B89B-7A6A9D9ACC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  <a:blipFill>
                <a:blip r:embed="rId8"/>
                <a:stretch>
                  <a:fillRect t="-1681" b="-16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5F27CEA-0C56-8649-A5BF-3CDE7A72DA01}"/>
                  </a:ext>
                </a:extLst>
              </p:cNvPr>
              <p:cNvSpPr/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5F27CEA-0C56-8649-A5BF-3CDE7A72DA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6C3E9B0-D5A3-E549-8FBC-D2125DFAB4AE}"/>
                  </a:ext>
                </a:extLst>
              </p:cNvPr>
              <p:cNvSpPr/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6C3E9B0-D5A3-E549-8FBC-D2125DFAB4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  <a:blipFill>
                <a:blip r:embed="rId10"/>
                <a:stretch>
                  <a:fillRect l="-781" b="-49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F80AA42-AB9E-5546-B12D-E329EF694D8B}"/>
                  </a:ext>
                </a:extLst>
              </p:cNvPr>
              <p:cNvSpPr/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F80AA42-AB9E-5546-B12D-E329EF694D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  <a:blipFill>
                <a:blip r:embed="rId11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424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38884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 помощью метода максимального правдоподобия можно оценивать более сложные модели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94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A4CEF-FDC5-2948-AA52-141F12DEEE65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A4CEF-FDC5-2948-AA52-141F12DEEE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blipFill>
                <a:blip r:embed="rId3"/>
                <a:stretch>
                  <a:fillRect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Прямоугольник 5">
            <a:extLst>
              <a:ext uri="{FF2B5EF4-FFF2-40B4-BE49-F238E27FC236}">
                <a16:creationId xmlns:a16="http://schemas.microsoft.com/office/drawing/2014/main" id="{84A1DBD2-7479-6B4B-9660-AB5E11AF96C6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7AF8F96-C00F-4D44-8E68-26652B62860C}"/>
                  </a:ext>
                </a:extLst>
              </p:cNvPr>
              <p:cNvSpPr txBox="1"/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7AF8F96-C00F-4D44-8E68-26652B6286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blipFill>
                <a:blip r:embed="rId4"/>
                <a:stretch>
                  <a:fillRect l="-221"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FF24832-ADA0-5F49-A903-F7C487CC4906}"/>
                  </a:ext>
                </a:extLst>
              </p:cNvPr>
              <p:cNvSpPr txBox="1"/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𝑘𝑛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FF24832-ADA0-5F49-A903-F7C487CC4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blipFill>
                <a:blip r:embed="rId5"/>
                <a:stretch>
                  <a:fillRect l="-218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10">
                <a:extLst>
                  <a:ext uri="{FF2B5EF4-FFF2-40B4-BE49-F238E27FC236}">
                    <a16:creationId xmlns:a16="http://schemas.microsoft.com/office/drawing/2014/main" id="{A417AFD9-8F97-3545-A2BE-7EF4F927408A}"/>
                  </a:ext>
                </a:extLst>
              </p:cNvPr>
              <p:cNvSpPr/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59A9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24" name="Прямоугольник 10">
                <a:extLst>
                  <a:ext uri="{FF2B5EF4-FFF2-40B4-BE49-F238E27FC236}">
                    <a16:creationId xmlns:a16="http://schemas.microsoft.com/office/drawing/2014/main" id="{A417AFD9-8F97-3545-A2BE-7EF4F92740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11">
                <a:extLst>
                  <a:ext uri="{FF2B5EF4-FFF2-40B4-BE49-F238E27FC236}">
                    <a16:creationId xmlns:a16="http://schemas.microsoft.com/office/drawing/2014/main" id="{16388176-6709-A049-8BAF-031C260CE3BD}"/>
                  </a:ext>
                </a:extLst>
              </p:cNvPr>
              <p:cNvSpPr/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11">
                <a:extLst>
                  <a:ext uri="{FF2B5EF4-FFF2-40B4-BE49-F238E27FC236}">
                    <a16:creationId xmlns:a16="http://schemas.microsoft.com/office/drawing/2014/main" id="{16388176-6709-A049-8BAF-031C260CE3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  <a:blipFill>
                <a:blip r:embed="rId7"/>
                <a:stretch>
                  <a:fillRect b="-170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12">
                <a:extLst>
                  <a:ext uri="{FF2B5EF4-FFF2-40B4-BE49-F238E27FC236}">
                    <a16:creationId xmlns:a16="http://schemas.microsoft.com/office/drawing/2014/main" id="{DB876708-2BEA-4345-A304-1DEAC2B075F5}"/>
                  </a:ext>
                </a:extLst>
              </p:cNvPr>
              <p:cNvSpPr/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… 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𝑛𝑘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12">
                <a:extLst>
                  <a:ext uri="{FF2B5EF4-FFF2-40B4-BE49-F238E27FC236}">
                    <a16:creationId xmlns:a16="http://schemas.microsoft.com/office/drawing/2014/main" id="{DB876708-2BEA-4345-A304-1DEAC2B075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  <a:blipFill>
                <a:blip r:embed="rId8"/>
                <a:stretch>
                  <a:fillRect t="-1681" b="-16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13">
                <a:extLst>
                  <a:ext uri="{FF2B5EF4-FFF2-40B4-BE49-F238E27FC236}">
                    <a16:creationId xmlns:a16="http://schemas.microsoft.com/office/drawing/2014/main" id="{5AA22A18-EE3B-854A-BDFC-B924991FCB82}"/>
                  </a:ext>
                </a:extLst>
              </p:cNvPr>
              <p:cNvSpPr/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13">
                <a:extLst>
                  <a:ext uri="{FF2B5EF4-FFF2-40B4-BE49-F238E27FC236}">
                    <a16:creationId xmlns:a16="http://schemas.microsoft.com/office/drawing/2014/main" id="{5AA22A18-EE3B-854A-BDFC-B924991FCB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16">
                <a:extLst>
                  <a:ext uri="{FF2B5EF4-FFF2-40B4-BE49-F238E27FC236}">
                    <a16:creationId xmlns:a16="http://schemas.microsoft.com/office/drawing/2014/main" id="{1EBD1E75-8092-3B4A-99A1-353227B9DD1F}"/>
                  </a:ext>
                </a:extLst>
              </p:cNvPr>
              <p:cNvSpPr/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16">
                <a:extLst>
                  <a:ext uri="{FF2B5EF4-FFF2-40B4-BE49-F238E27FC236}">
                    <a16:creationId xmlns:a16="http://schemas.microsoft.com/office/drawing/2014/main" id="{1EBD1E75-8092-3B4A-99A1-353227B9DD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  <a:blipFill>
                <a:blip r:embed="rId10"/>
                <a:stretch>
                  <a:fillRect l="-781" b="-49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17">
                <a:extLst>
                  <a:ext uri="{FF2B5EF4-FFF2-40B4-BE49-F238E27FC236}">
                    <a16:creationId xmlns:a16="http://schemas.microsoft.com/office/drawing/2014/main" id="{58DCA812-B832-9D42-BDFE-645516FFDF48}"/>
                  </a:ext>
                </a:extLst>
              </p:cNvPr>
              <p:cNvSpPr/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17">
                <a:extLst>
                  <a:ext uri="{FF2B5EF4-FFF2-40B4-BE49-F238E27FC236}">
                    <a16:creationId xmlns:a16="http://schemas.microsoft.com/office/drawing/2014/main" id="{58DCA812-B832-9D42-BDFE-645516FFDF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  <a:blipFill>
                <a:blip r:embed="rId11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843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Линейная регрессия</a:t>
            </a:r>
            <a:r>
              <a:rPr lang="en-US" dirty="0"/>
              <a:t>:</a:t>
            </a:r>
            <a:r>
              <a:rPr lang="ru-RU" dirty="0"/>
              <a:t> предпосылки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/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C21CD6-364A-1648-883C-81B5E2E66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1648053"/>
                <a:ext cx="5741893" cy="369332"/>
              </a:xfrm>
              <a:prstGeom prst="rect">
                <a:avLst/>
              </a:prstGeom>
              <a:blipFill>
                <a:blip r:embed="rId3"/>
                <a:stretch>
                  <a:fillRect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23D9D4D-79B0-454B-A6AF-593DB10C39B7}"/>
              </a:ext>
            </a:extLst>
          </p:cNvPr>
          <p:cNvSpPr/>
          <p:nvPr/>
        </p:nvSpPr>
        <p:spPr>
          <a:xfrm>
            <a:off x="551549" y="1025822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/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CC19CB-CCE1-754B-8B15-B99EEFC7C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120861"/>
                <a:ext cx="5741893" cy="369332"/>
              </a:xfrm>
              <a:prstGeom prst="rect">
                <a:avLst/>
              </a:prstGeom>
              <a:blipFill>
                <a:blip r:embed="rId4"/>
                <a:stretch>
                  <a:fillRect l="-221" t="-3448" b="-3448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47591-B033-B844-A0E3-67526F633BA9}"/>
                  </a:ext>
                </a:extLst>
              </p:cNvPr>
              <p:cNvSpPr txBox="1"/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𝑘𝑛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47591-B033-B844-A0E3-67526F633B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77" y="2987660"/>
                <a:ext cx="5810758" cy="369332"/>
              </a:xfrm>
              <a:prstGeom prst="rect">
                <a:avLst/>
              </a:prstGeom>
              <a:blipFill>
                <a:blip r:embed="rId5"/>
                <a:stretch>
                  <a:fillRect l="-218" t="-3333" b="-3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/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59A9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29CD2EA-2440-E842-8924-2FD726EF07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100" y="2461927"/>
                <a:ext cx="48442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DF601F1-96C9-3D4C-816E-BE724E40F3BA}"/>
                  </a:ext>
                </a:extLst>
              </p:cNvPr>
              <p:cNvSpPr/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DF601F1-96C9-3D4C-816E-BE724E40F3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005" y="3686603"/>
                <a:ext cx="1567609" cy="1471941"/>
              </a:xfrm>
              <a:prstGeom prst="rect">
                <a:avLst/>
              </a:prstGeom>
              <a:blipFill>
                <a:blip r:embed="rId7"/>
                <a:stretch>
                  <a:fillRect b="-170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ED3A204-3196-B145-B89B-7A6A9D9ACC63}"/>
                  </a:ext>
                </a:extLst>
              </p:cNvPr>
              <p:cNvSpPr/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 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𝑛𝑘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DED3A204-3196-B145-B89B-7A6A9D9ACC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710" y="3686604"/>
                <a:ext cx="3644780" cy="1501886"/>
              </a:xfrm>
              <a:prstGeom prst="rect">
                <a:avLst/>
              </a:prstGeom>
              <a:blipFill>
                <a:blip r:embed="rId8"/>
                <a:stretch>
                  <a:fillRect t="-1681" b="-16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5F27CEA-0C56-8649-A5BF-3CDE7A72DA01}"/>
                  </a:ext>
                </a:extLst>
              </p:cNvPr>
              <p:cNvSpPr/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05F27CEA-0C56-8649-A5BF-3CDE7A72DA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2320" y="3743427"/>
                <a:ext cx="1550937" cy="14719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6C3E9B0-D5A3-E549-8FBC-D2125DFAB4AE}"/>
                  </a:ext>
                </a:extLst>
              </p:cNvPr>
              <p:cNvSpPr/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6C3E9B0-D5A3-E549-8FBC-D2125DFAB4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5961" y="3720888"/>
                <a:ext cx="1619225" cy="1517210"/>
              </a:xfrm>
              <a:prstGeom prst="rect">
                <a:avLst/>
              </a:prstGeom>
              <a:blipFill>
                <a:blip r:embed="rId10"/>
                <a:stretch>
                  <a:fillRect l="-781" b="-495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F80AA42-AB9E-5546-B12D-E329EF694D8B}"/>
                  </a:ext>
                </a:extLst>
              </p:cNvPr>
              <p:cNvSpPr/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F80AA42-AB9E-5546-B12D-E329EF694D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6597" y="5557822"/>
                <a:ext cx="1763431" cy="461665"/>
              </a:xfrm>
              <a:prstGeom prst="rect">
                <a:avLst/>
              </a:prstGeom>
              <a:blipFill>
                <a:blip r:embed="rId11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18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Метод наименьших квадратов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7E13D4EB-8C8E-45AC-87DE-852DCB8CE13A}"/>
                  </a:ext>
                </a:extLst>
              </p:cNvPr>
              <p:cNvSpPr/>
              <p:nvPr/>
            </p:nvSpPr>
            <p:spPr>
              <a:xfrm>
                <a:off x="755575" y="742845"/>
                <a:ext cx="8100821" cy="2108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∣∣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∣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              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+…</m:t>
                                  </m:r>
                                  <m:r>
                                    <a:rPr lang="ru-RU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lim>
                      </m:limLow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7E13D4EB-8C8E-45AC-87DE-852DCB8CE1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5" y="742845"/>
                <a:ext cx="8100821" cy="2108782"/>
              </a:xfrm>
              <a:prstGeom prst="rect">
                <a:avLst/>
              </a:prstGeom>
              <a:blipFill>
                <a:blip r:embed="rId3"/>
                <a:stretch>
                  <a:fillRect l="-782" t="-56287" b="-85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510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Метод наименьших квадратов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C3C356B5-0DC9-4B48-A2CD-BCF4DF1307E6}"/>
                  </a:ext>
                </a:extLst>
              </p:cNvPr>
              <p:cNvSpPr/>
              <p:nvPr/>
            </p:nvSpPr>
            <p:spPr>
              <a:xfrm>
                <a:off x="755575" y="742845"/>
                <a:ext cx="8100821" cy="21087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∣∣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∣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               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+…</m:t>
                                  </m:r>
                                  <m:r>
                                    <a:rPr lang="ru-RU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lim>
                      </m:limLow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C3C356B5-0DC9-4B48-A2CD-BCF4DF1307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5" y="742845"/>
                <a:ext cx="8100821" cy="2108782"/>
              </a:xfrm>
              <a:prstGeom prst="rect">
                <a:avLst/>
              </a:prstGeom>
              <a:blipFill>
                <a:blip r:embed="rId3"/>
                <a:stretch>
                  <a:fillRect l="-782" t="-56287" b="-85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15D963A-29AD-9C4C-8466-BC83019D9140}"/>
                  </a:ext>
                </a:extLst>
              </p:cNvPr>
              <p:cNvSpPr/>
              <p:nvPr/>
            </p:nvSpPr>
            <p:spPr>
              <a:xfrm>
                <a:off x="612000" y="4752000"/>
                <a:ext cx="8401252" cy="12203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Легко взять производную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получить аналитическое решение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15D963A-29AD-9C4C-8466-BC83019D91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4752000"/>
                <a:ext cx="8401252" cy="1220334"/>
              </a:xfrm>
              <a:prstGeom prst="rect">
                <a:avLst/>
              </a:prstGeom>
              <a:blipFill>
                <a:blip r:embed="rId4"/>
                <a:stretch>
                  <a:fillRect l="-1057" t="-4124" r="-302" b="-515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5BA84D4F-2D53-4036-9F7F-137E82C41394}"/>
              </a:ext>
            </a:extLst>
          </p:cNvPr>
          <p:cNvGrpSpPr/>
          <p:nvPr/>
        </p:nvGrpSpPr>
        <p:grpSpPr>
          <a:xfrm>
            <a:off x="971600" y="3043439"/>
            <a:ext cx="6700873" cy="1364536"/>
            <a:chOff x="935376" y="3216593"/>
            <a:chExt cx="6700873" cy="1364536"/>
          </a:xfrm>
        </p:grpSpPr>
        <p:sp>
          <p:nvSpPr>
            <p:cNvPr id="17" name="Rectangle">
              <a:extLst>
                <a:ext uri="{FF2B5EF4-FFF2-40B4-BE49-F238E27FC236}">
                  <a16:creationId xmlns:a16="http://schemas.microsoft.com/office/drawing/2014/main" id="{B28A4515-F4A1-C44E-908E-88559B88409E}"/>
                </a:ext>
              </a:extLst>
            </p:cNvPr>
            <p:cNvSpPr/>
            <p:nvPr/>
          </p:nvSpPr>
          <p:spPr>
            <a:xfrm>
              <a:off x="935376" y="3216593"/>
              <a:ext cx="6660960" cy="1364536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9D3887B7-DCB8-4D5E-B2B1-C18CEB2D6B7F}"/>
                </a:ext>
              </a:extLst>
            </p:cNvPr>
            <p:cNvGrpSpPr/>
            <p:nvPr/>
          </p:nvGrpSpPr>
          <p:grpSpPr>
            <a:xfrm>
              <a:off x="1151400" y="3298697"/>
              <a:ext cx="6484849" cy="1200329"/>
              <a:chOff x="1194286" y="3277455"/>
              <a:chExt cx="6484849" cy="120032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A94A52E-79E5-FE41-9DFC-7D923EC1D838}"/>
                  </a:ext>
                </a:extLst>
              </p:cNvPr>
              <p:cNvSpPr txBox="1"/>
              <p:nvPr/>
            </p:nvSpPr>
            <p:spPr>
              <a:xfrm>
                <a:off x="1626334" y="3277455"/>
                <a:ext cx="605280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Оценку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полученную минимизацией </a:t>
                </a:r>
                <a:r>
                  <a:rPr lang="en-US" sz="2400" dirty="0">
                    <a:solidFill>
                      <a:srgbClr val="C0504D"/>
                    </a:solidFill>
                  </a:rPr>
                  <a:t>MSE</a:t>
                </a:r>
                <a:r>
                  <a:rPr lang="ru-RU" sz="2400" dirty="0">
                    <a:solidFill>
                      <a:srgbClr val="C0504D"/>
                    </a:solidFill>
                  </a:rPr>
                  <a:t>,</a:t>
                </a:r>
                <a:r>
                  <a:rPr lang="en-US" sz="2400" dirty="0">
                    <a:solidFill>
                      <a:srgbClr val="C0504D"/>
                    </a:solidFill>
                  </a:rPr>
                  <a:t>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обычно называют оценкой наименьших квадратов </a:t>
                </a:r>
                <a:r>
                  <a:rPr lang="en-US" sz="2400" dirty="0">
                    <a:solidFill>
                      <a:srgbClr val="C0504D"/>
                    </a:solidFill>
                  </a:rPr>
                  <a:t>(ordinary least squares, OLS)</a:t>
                </a:r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  <p:sp>
            <p:nvSpPr>
              <p:cNvPr id="13" name="Shape">
                <a:extLst>
                  <a:ext uri="{FF2B5EF4-FFF2-40B4-BE49-F238E27FC236}">
                    <a16:creationId xmlns:a16="http://schemas.microsoft.com/office/drawing/2014/main" id="{F71D0D27-963F-4262-9863-23059D8E8BC1}"/>
                  </a:ext>
                </a:extLst>
              </p:cNvPr>
              <p:cNvSpPr/>
              <p:nvPr/>
            </p:nvSpPr>
            <p:spPr>
              <a:xfrm>
                <a:off x="1194286" y="3356992"/>
                <a:ext cx="290687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962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67037BA-03A1-4440-8A4A-F77D71C8BD33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67037BA-03A1-4440-8A4A-F77D71C8BD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1200329"/>
              </a:xfrm>
              <a:prstGeom prst="rect">
                <a:avLst/>
              </a:prstGeom>
              <a:blipFill>
                <a:blip r:embed="rId3"/>
                <a:stretch>
                  <a:fillRect l="-790" t="-41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95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7672FF-7253-D44C-824B-4556BCAB2481}"/>
              </a:ext>
            </a:extLst>
          </p:cNvPr>
          <p:cNvSpPr txBox="1"/>
          <p:nvPr/>
        </p:nvSpPr>
        <p:spPr>
          <a:xfrm>
            <a:off x="755576" y="1800000"/>
            <a:ext cx="824191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учли все важные переменные</a:t>
            </a:r>
          </a:p>
          <a:p>
            <a:pPr marL="285750" indent="-28575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Взаимосвязь между переменными правда линейная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D3AD034E-3A91-4152-AB16-E23B8A047D0B}"/>
              </a:ext>
            </a:extLst>
          </p:cNvPr>
          <p:cNvGrpSpPr/>
          <p:nvPr/>
        </p:nvGrpSpPr>
        <p:grpSpPr>
          <a:xfrm>
            <a:off x="971600" y="3111635"/>
            <a:ext cx="7525056" cy="1397347"/>
            <a:chOff x="935376" y="3111773"/>
            <a:chExt cx="7525056" cy="1397347"/>
          </a:xfrm>
        </p:grpSpPr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A0325AE8-AB2F-0445-9083-BF9790F84452}"/>
                </a:ext>
              </a:extLst>
            </p:cNvPr>
            <p:cNvSpPr/>
            <p:nvPr/>
          </p:nvSpPr>
          <p:spPr>
            <a:xfrm>
              <a:off x="935376" y="3111773"/>
              <a:ext cx="7525056" cy="1397347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44FB26E2-E629-4AEE-AB17-C87D5DCFE77D}"/>
                </a:ext>
              </a:extLst>
            </p:cNvPr>
            <p:cNvGrpSpPr/>
            <p:nvPr/>
          </p:nvGrpSpPr>
          <p:grpSpPr>
            <a:xfrm>
              <a:off x="1076922" y="3210282"/>
              <a:ext cx="7241964" cy="1200329"/>
              <a:chOff x="1217876" y="3918664"/>
              <a:chExt cx="7241964" cy="120032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94285FC-A61B-DF43-94EC-6036CFDE316F}"/>
                  </a:ext>
                </a:extLst>
              </p:cNvPr>
              <p:cNvSpPr txBox="1"/>
              <p:nvPr/>
            </p:nvSpPr>
            <p:spPr>
              <a:xfrm>
                <a:off x="1542943" y="3918664"/>
                <a:ext cx="691689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>
                    <a:solidFill>
                      <a:srgbClr val="C0504D"/>
                    </a:solidFill>
                  </a:rPr>
                  <a:t>Если мы пропустили важную переменную либо неверно специфицировали модель</a:t>
                </a:r>
                <a:r>
                  <a:rPr lang="en-US" sz="2400" dirty="0">
                    <a:solidFill>
                      <a:srgbClr val="C0504D"/>
                    </a:solidFill>
                  </a:rPr>
                  <a:t>, </a:t>
                </a:r>
                <a:r>
                  <a:rPr lang="ru-RU" sz="2400" dirty="0">
                    <a:solidFill>
                      <a:srgbClr val="C0504D"/>
                    </a:solidFill>
                  </a:rPr>
                  <a:t>оценки коэффициентов будут неоптимальными</a:t>
                </a:r>
              </a:p>
            </p:txBody>
          </p:sp>
          <p:sp>
            <p:nvSpPr>
              <p:cNvPr id="19" name="Shape">
                <a:extLst>
                  <a:ext uri="{FF2B5EF4-FFF2-40B4-BE49-F238E27FC236}">
                    <a16:creationId xmlns:a16="http://schemas.microsoft.com/office/drawing/2014/main" id="{C20A3CFC-87D7-47DB-AE05-80A40A67CF23}"/>
                  </a:ext>
                </a:extLst>
              </p:cNvPr>
              <p:cNvSpPr/>
              <p:nvPr/>
            </p:nvSpPr>
            <p:spPr>
              <a:xfrm>
                <a:off x="1217876" y="3996622"/>
                <a:ext cx="290687" cy="290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38" y="0"/>
                    </a:moveTo>
                    <a:cubicBezTo>
                      <a:pt x="7320" y="0"/>
                      <a:pt x="4802" y="1006"/>
                      <a:pt x="2881" y="3017"/>
                    </a:cubicBezTo>
                    <a:cubicBezTo>
                      <a:pt x="-961" y="7038"/>
                      <a:pt x="-961" y="13558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8"/>
                      <a:pt x="20639" y="7038"/>
                      <a:pt x="16797" y="3017"/>
                    </a:cubicBezTo>
                    <a:cubicBezTo>
                      <a:pt x="14876" y="1006"/>
                      <a:pt x="12356" y="0"/>
                      <a:pt x="9838" y="0"/>
                    </a:cubicBezTo>
                    <a:close/>
                    <a:moveTo>
                      <a:pt x="9687" y="3523"/>
                    </a:moveTo>
                    <a:lnTo>
                      <a:pt x="9991" y="3523"/>
                    </a:lnTo>
                    <a:cubicBezTo>
                      <a:pt x="10387" y="3523"/>
                      <a:pt x="10625" y="3523"/>
                      <a:pt x="10783" y="3592"/>
                    </a:cubicBezTo>
                    <a:cubicBezTo>
                      <a:pt x="11012" y="3679"/>
                      <a:pt x="11192" y="3868"/>
                      <a:pt x="11275" y="4107"/>
                    </a:cubicBezTo>
                    <a:cubicBezTo>
                      <a:pt x="11341" y="4273"/>
                      <a:pt x="11341" y="4521"/>
                      <a:pt x="11341" y="4936"/>
                    </a:cubicBezTo>
                    <a:lnTo>
                      <a:pt x="11341" y="11306"/>
                    </a:lnTo>
                    <a:cubicBezTo>
                      <a:pt x="11341" y="11721"/>
                      <a:pt x="11341" y="11969"/>
                      <a:pt x="11275" y="12135"/>
                    </a:cubicBezTo>
                    <a:cubicBezTo>
                      <a:pt x="11192" y="12374"/>
                      <a:pt x="11012" y="12561"/>
                      <a:pt x="10783" y="12648"/>
                    </a:cubicBezTo>
                    <a:cubicBezTo>
                      <a:pt x="10625" y="12717"/>
                      <a:pt x="10387" y="12717"/>
                      <a:pt x="9991" y="12717"/>
                    </a:cubicBezTo>
                    <a:lnTo>
                      <a:pt x="9687" y="12717"/>
                    </a:lnTo>
                    <a:cubicBezTo>
                      <a:pt x="9291" y="12717"/>
                      <a:pt x="9053" y="12717"/>
                      <a:pt x="8895" y="12648"/>
                    </a:cubicBezTo>
                    <a:cubicBezTo>
                      <a:pt x="8666" y="12561"/>
                      <a:pt x="8486" y="12374"/>
                      <a:pt x="8403" y="12135"/>
                    </a:cubicBezTo>
                    <a:cubicBezTo>
                      <a:pt x="8337" y="11969"/>
                      <a:pt x="8337" y="11721"/>
                      <a:pt x="8337" y="11306"/>
                    </a:cubicBezTo>
                    <a:lnTo>
                      <a:pt x="8337" y="4936"/>
                    </a:lnTo>
                    <a:cubicBezTo>
                      <a:pt x="8337" y="4521"/>
                      <a:pt x="8337" y="4273"/>
                      <a:pt x="8403" y="4107"/>
                    </a:cubicBezTo>
                    <a:cubicBezTo>
                      <a:pt x="8486" y="3868"/>
                      <a:pt x="8666" y="3679"/>
                      <a:pt x="8895" y="3592"/>
                    </a:cubicBezTo>
                    <a:cubicBezTo>
                      <a:pt x="9053" y="3523"/>
                      <a:pt x="9291" y="3523"/>
                      <a:pt x="9687" y="3523"/>
                    </a:cubicBezTo>
                    <a:close/>
                    <a:moveTo>
                      <a:pt x="9687" y="13919"/>
                    </a:moveTo>
                    <a:lnTo>
                      <a:pt x="9991" y="13919"/>
                    </a:lnTo>
                    <a:cubicBezTo>
                      <a:pt x="10387" y="13919"/>
                      <a:pt x="10625" y="13919"/>
                      <a:pt x="10783" y="13988"/>
                    </a:cubicBezTo>
                    <a:cubicBezTo>
                      <a:pt x="11012" y="14075"/>
                      <a:pt x="11192" y="14264"/>
                      <a:pt x="11275" y="14503"/>
                    </a:cubicBezTo>
                    <a:cubicBezTo>
                      <a:pt x="11341" y="14668"/>
                      <a:pt x="11341" y="14917"/>
                      <a:pt x="11341" y="15331"/>
                    </a:cubicBezTo>
                    <a:lnTo>
                      <a:pt x="11341" y="15660"/>
                    </a:lnTo>
                    <a:cubicBezTo>
                      <a:pt x="11341" y="16074"/>
                      <a:pt x="11341" y="16323"/>
                      <a:pt x="11275" y="16489"/>
                    </a:cubicBezTo>
                    <a:cubicBezTo>
                      <a:pt x="11192" y="16728"/>
                      <a:pt x="11012" y="16915"/>
                      <a:pt x="10783" y="17002"/>
                    </a:cubicBezTo>
                    <a:cubicBezTo>
                      <a:pt x="10625" y="17071"/>
                      <a:pt x="10387" y="17072"/>
                      <a:pt x="9991" y="17072"/>
                    </a:cubicBezTo>
                    <a:lnTo>
                      <a:pt x="9687" y="17072"/>
                    </a:lnTo>
                    <a:cubicBezTo>
                      <a:pt x="9291" y="17072"/>
                      <a:pt x="9053" y="17071"/>
                      <a:pt x="8895" y="17002"/>
                    </a:cubicBezTo>
                    <a:cubicBezTo>
                      <a:pt x="8666" y="16915"/>
                      <a:pt x="8486" y="16728"/>
                      <a:pt x="8403" y="16489"/>
                    </a:cubicBezTo>
                    <a:cubicBezTo>
                      <a:pt x="8337" y="16323"/>
                      <a:pt x="8337" y="16074"/>
                      <a:pt x="8337" y="15660"/>
                    </a:cubicBezTo>
                    <a:lnTo>
                      <a:pt x="8337" y="15331"/>
                    </a:lnTo>
                    <a:cubicBezTo>
                      <a:pt x="8337" y="14917"/>
                      <a:pt x="8337" y="14668"/>
                      <a:pt x="8403" y="14503"/>
                    </a:cubicBezTo>
                    <a:cubicBezTo>
                      <a:pt x="8486" y="14264"/>
                      <a:pt x="8666" y="14075"/>
                      <a:pt x="8895" y="13988"/>
                    </a:cubicBezTo>
                    <a:cubicBezTo>
                      <a:pt x="9053" y="13919"/>
                      <a:pt x="9291" y="13919"/>
                      <a:pt x="9687" y="13919"/>
                    </a:cubicBezTo>
                    <a:close/>
                  </a:path>
                </a:pathLst>
              </a:custGeom>
              <a:solidFill>
                <a:srgbClr val="C0504D"/>
              </a:solidFill>
              <a:ln w="3175">
                <a:miter lim="400000"/>
              </a:ln>
            </p:spPr>
            <p:txBody>
              <a:bodyPr lIns="24207" tIns="24207" rIns="24207" bIns="24207" anchor="ctr"/>
              <a:lstStyle/>
              <a:p>
                <a:pPr algn="ctr">
                  <a:spcBef>
                    <a:spcPts val="0"/>
                  </a:spcBef>
                  <a:defRPr sz="1600" spc="0">
                    <a:solidFill>
                      <a:srgbClr val="FFFFFF"/>
                    </a:solidFill>
                    <a:latin typeface="DIN Alternate Bold"/>
                    <a:ea typeface="DIN Alternate Bold"/>
                    <a:cs typeface="DIN Alternate Bold"/>
                    <a:sym typeface="DIN Alternate Bold"/>
                  </a:defRPr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8E815B4-248B-FC41-85A1-8703A5D716F2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8E815B4-248B-FC41-85A1-8703A5D716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1200329"/>
              </a:xfrm>
              <a:prstGeom prst="rect">
                <a:avLst/>
              </a:prstGeom>
              <a:blipFill>
                <a:blip r:embed="rId3"/>
                <a:stretch>
                  <a:fillRect l="-790" t="-41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47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19B54-05FA-6640-ADCC-E1385C4483CF}"/>
              </a:ext>
            </a:extLst>
          </p:cNvPr>
          <p:cNvSpPr txBox="1"/>
          <p:nvPr/>
        </p:nvSpPr>
        <p:spPr>
          <a:xfrm>
            <a:off x="755576" y="2723436"/>
            <a:ext cx="8025894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 данных нет </a:t>
            </a:r>
            <a:r>
              <a:rPr lang="ru-RU" sz="2400" dirty="0" err="1">
                <a:solidFill>
                  <a:srgbClr val="373737"/>
                </a:solidFill>
                <a:latin typeface="Myriad Pro" panose="020B0503030403020204" pitchFamily="34" charset="0"/>
              </a:rPr>
              <a:t>мультиколлинеарности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Наши объясняющие переменные (регрессоры) – неслучайные величины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это упрощает статистические выкладки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CA1668C-04C9-463A-A139-551051DB4AFE}"/>
              </a:ext>
            </a:extLst>
          </p:cNvPr>
          <p:cNvGrpSpPr/>
          <p:nvPr/>
        </p:nvGrpSpPr>
        <p:grpSpPr>
          <a:xfrm>
            <a:off x="971600" y="4653136"/>
            <a:ext cx="7429903" cy="1654315"/>
            <a:chOff x="814504" y="4357117"/>
            <a:chExt cx="7429903" cy="1654315"/>
          </a:xfrm>
        </p:grpSpPr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405A291D-134D-814C-BAC0-FA410C1FE7A5}"/>
                </a:ext>
              </a:extLst>
            </p:cNvPr>
            <p:cNvSpPr/>
            <p:nvPr/>
          </p:nvSpPr>
          <p:spPr>
            <a:xfrm>
              <a:off x="814504" y="4357117"/>
              <a:ext cx="7429903" cy="1654315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46E6F87-7EC0-2D4B-A264-EDBC023FDBBD}"/>
                    </a:ext>
                  </a:extLst>
                </p:cNvPr>
                <p:cNvSpPr txBox="1"/>
                <p:nvPr/>
              </p:nvSpPr>
              <p:spPr>
                <a:xfrm>
                  <a:off x="965279" y="4480260"/>
                  <a:ext cx="7128352" cy="139701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ru-RU" sz="2400" b="1" dirty="0">
                      <a:solidFill>
                        <a:srgbClr val="28516A"/>
                      </a:solidFill>
                    </a:rPr>
                    <a:t>Пример</a:t>
                  </a:r>
                  <a:r>
                    <a:rPr lang="en-US" sz="2400" b="1" dirty="0">
                      <a:solidFill>
                        <a:srgbClr val="28516A"/>
                      </a:solidFill>
                    </a:rPr>
                    <a:t>:</a:t>
                  </a:r>
                  <a:r>
                    <a:rPr lang="ru-RU" sz="2400" b="1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выборка из квартир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,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 разные площади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a14:m>
                  <a:r>
                    <a:rPr lang="en-US" sz="2400" dirty="0">
                      <a:solidFill>
                        <a:srgbClr val="28516A"/>
                      </a:solidFill>
                    </a:rPr>
                    <a:t>.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Собираем заново с такими же площадями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ru-RU" sz="2400" dirty="0">
                      <a:solidFill>
                        <a:srgbClr val="373737"/>
                      </a:solidFill>
                    </a:rPr>
                    <a:t>не изменится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,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а значения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a14:m>
                  <a:r>
                    <a:rPr lang="ru-RU" sz="2400" dirty="0">
                      <a:solidFill>
                        <a:srgbClr val="373737"/>
                      </a:solidFill>
                    </a:rPr>
                    <a:t> 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(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например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,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цен</a:t>
                  </a:r>
                  <a:r>
                    <a:rPr lang="en-US" sz="2400" dirty="0">
                      <a:solidFill>
                        <a:srgbClr val="373737"/>
                      </a:solidFill>
                    </a:rPr>
                    <a:t>)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 может поменяться</a:t>
                  </a:r>
                  <a:endParaRPr lang="en-US" sz="2400" dirty="0">
                    <a:solidFill>
                      <a:srgbClr val="5E5E5E"/>
                    </a:solidFill>
                    <a:latin typeface="Myriad Pro" panose="020B0503030403020204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46E6F87-7EC0-2D4B-A264-EDBC023FDB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5279" y="4480260"/>
                  <a:ext cx="7128352" cy="1397012"/>
                </a:xfrm>
                <a:prstGeom prst="rect">
                  <a:avLst/>
                </a:prstGeom>
                <a:blipFill>
                  <a:blip r:embed="rId3"/>
                  <a:stretch>
                    <a:fillRect l="-2669" t="-7207" b="-17117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9C12D12-3B78-1540-B2A1-0536DBFB55C8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9C12D12-3B78-1540-B2A1-0536DBFB55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1938992"/>
              </a:xfrm>
              <a:prstGeom prst="rect">
                <a:avLst/>
              </a:prstGeom>
              <a:blipFill>
                <a:blip r:embed="rId4"/>
                <a:stretch>
                  <a:fillRect l="-790" t="-2597" b="-584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906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случайных ошибок равно нулю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3046988"/>
              </a:xfrm>
              <a:prstGeom prst="rect">
                <a:avLst/>
              </a:prstGeom>
              <a:blipFill>
                <a:blip r:embed="rId3"/>
                <a:stretch>
                  <a:fillRect l="-790" t="-1660" b="-332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5F4AC11-17A2-4FC4-9FD7-B3C5CE48F6EA}"/>
                  </a:ext>
                </a:extLst>
              </p:cNvPr>
              <p:cNvSpPr txBox="1"/>
              <p:nvPr/>
            </p:nvSpPr>
            <p:spPr>
              <a:xfrm>
                <a:off x="755576" y="4017150"/>
                <a:ext cx="784631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Прочие факторы могут приводить к отклонению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любую сторону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но в среднем эти отклонения компенсируют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друг-друга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5F4AC11-17A2-4FC4-9FD7-B3C5CE48F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4017150"/>
                <a:ext cx="7846314" cy="1200329"/>
              </a:xfrm>
              <a:prstGeom prst="rect">
                <a:avLst/>
              </a:prstGeom>
              <a:blipFill>
                <a:blip r:embed="rId4"/>
                <a:stretch>
                  <a:fillRect l="-1131" t="-4211" b="-105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761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-35554" y="6709432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dirty="0">
              <a:solidFill>
                <a:srgbClr val="0059A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025894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Модель линейна по параметрам и корректно специфицирована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Объясняющие переменные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детерминированы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линейно независимы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Математическое ожидание случайных ошибок равно нулю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Случайные ошибки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относящиеся к разным наблюдениям независимы и обладают равной дисперсией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9E58615-5564-CD4F-9AFE-A7A12C447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025894" cy="4524315"/>
              </a:xfrm>
              <a:prstGeom prst="rect">
                <a:avLst/>
              </a:prstGeom>
              <a:blipFill>
                <a:blip r:embed="rId3"/>
                <a:stretch>
                  <a:fillRect l="-790" t="-1120" b="-224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D9CD1534-5635-A143-952D-4329C9448AC0}"/>
                  </a:ext>
                </a:extLst>
              </p:cNvPr>
              <p:cNvSpPr/>
              <p:nvPr/>
            </p:nvSpPr>
            <p:spPr>
              <a:xfrm>
                <a:off x="2195736" y="4904441"/>
                <a:ext cx="4252254" cy="1477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D9CD1534-5635-A143-952D-4329C9448A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4904441"/>
                <a:ext cx="4252254" cy="1477007"/>
              </a:xfrm>
              <a:prstGeom prst="rect">
                <a:avLst/>
              </a:prstGeom>
              <a:blipFill>
                <a:blip r:embed="rId4"/>
                <a:stretch>
                  <a:fillRect b="-34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753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E260121-6B8A-8B45-9E65-9490BFBF77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Предпосылки классической линейной модели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1F6159-B33B-8649-87B6-751D0C47E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110" y="2228894"/>
            <a:ext cx="3502290" cy="256834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812DAA-AF8C-B342-ABDF-E522B95B9B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6294" y="2232256"/>
            <a:ext cx="3493120" cy="25616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32CD74-E811-8344-8D37-F94862BFC8DE}"/>
              </a:ext>
            </a:extLst>
          </p:cNvPr>
          <p:cNvSpPr txBox="1"/>
          <p:nvPr/>
        </p:nvSpPr>
        <p:spPr>
          <a:xfrm>
            <a:off x="612000" y="720000"/>
            <a:ext cx="813646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Разброс ошибок должен быть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 среднем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постоянным 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Ошибки не должны коррелировать друг с другом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8518AA-F3C2-4C41-BBF7-88427DD84F26}"/>
              </a:ext>
            </a:extLst>
          </p:cNvPr>
          <p:cNvSpPr txBox="1"/>
          <p:nvPr/>
        </p:nvSpPr>
        <p:spPr>
          <a:xfrm>
            <a:off x="970463" y="4940562"/>
            <a:ext cx="2981585" cy="8027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Гомоскедастичность</a:t>
            </a:r>
          </a:p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(</a:t>
            </a:r>
            <a:r>
              <a:rPr lang="ru-RU" sz="2400" b="1" dirty="0" err="1">
                <a:solidFill>
                  <a:srgbClr val="28516A"/>
                </a:solidFill>
              </a:rPr>
              <a:t>одноразбросие</a:t>
            </a:r>
            <a:r>
              <a:rPr lang="ru-RU" sz="2400" b="1" dirty="0">
                <a:solidFill>
                  <a:srgbClr val="28516A"/>
                </a:solidFill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A98F36-5571-EC46-B765-13B5390A6173}"/>
              </a:ext>
            </a:extLst>
          </p:cNvPr>
          <p:cNvSpPr txBox="1"/>
          <p:nvPr/>
        </p:nvSpPr>
        <p:spPr>
          <a:xfrm>
            <a:off x="5056226" y="4940562"/>
            <a:ext cx="3233257" cy="8027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 err="1">
                <a:solidFill>
                  <a:srgbClr val="28516A"/>
                </a:solidFill>
              </a:rPr>
              <a:t>Гетероскедастичность</a:t>
            </a:r>
            <a:endParaRPr lang="ru-RU" sz="2400" b="1" dirty="0">
              <a:solidFill>
                <a:srgbClr val="28516A"/>
              </a:solidFill>
            </a:endParaRPr>
          </a:p>
          <a:p>
            <a:pPr marL="342000" indent="-342000" algn="ctr">
              <a:spcBef>
                <a:spcPts val="0"/>
              </a:spcBef>
              <a:spcAft>
                <a:spcPts val="500"/>
              </a:spcAft>
              <a:buClr>
                <a:srgbClr val="0059A9"/>
              </a:buClr>
            </a:pPr>
            <a:r>
              <a:rPr lang="ru-RU" sz="2400" b="1" dirty="0">
                <a:solidFill>
                  <a:srgbClr val="28516A"/>
                </a:solidFill>
              </a:rPr>
              <a:t>(</a:t>
            </a:r>
            <a:r>
              <a:rPr lang="ru-RU" sz="2400" b="1" dirty="0" err="1">
                <a:solidFill>
                  <a:srgbClr val="28516A"/>
                </a:solidFill>
              </a:rPr>
              <a:t>разноразбросие</a:t>
            </a:r>
            <a:r>
              <a:rPr lang="ru-RU" sz="2400" b="1" dirty="0">
                <a:solidFill>
                  <a:srgbClr val="28516A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565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38884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 помощью метода максимального правдоподобия можно оценивать более сложные модели</a:t>
            </a:r>
            <a:endParaRPr lang="en-US" dirty="0"/>
          </a:p>
          <a:p>
            <a:r>
              <a:rPr lang="ru-RU" dirty="0"/>
              <a:t>Для этого нам надо описать структуру данных</a:t>
            </a:r>
            <a:r>
              <a:rPr lang="en-US" dirty="0"/>
              <a:t>,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с которыми мы работаем и ввести ряд предпосылок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420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5">
            <a:extLst>
              <a:ext uri="{FF2B5EF4-FFF2-40B4-BE49-F238E27FC236}">
                <a16:creationId xmlns:a16="http://schemas.microsoft.com/office/drawing/2014/main" id="{9B1A2026-E0AC-234E-9710-F9ADF93A6B9D}"/>
              </a:ext>
            </a:extLst>
          </p:cNvPr>
          <p:cNvSpPr txBox="1">
            <a:spLocks/>
          </p:cNvSpPr>
          <p:nvPr/>
        </p:nvSpPr>
        <p:spPr>
          <a:xfrm>
            <a:off x="683348" y="836712"/>
            <a:ext cx="8064896" cy="53285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</a:pPr>
            <a:endParaRPr lang="en-US" sz="2400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32C8E0AB-9C29-A144-8F5E-AA6553C3625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Реалистичны ли эти предпосылки?</a:t>
            </a:r>
          </a:p>
        </p:txBody>
      </p:sp>
      <p:grpSp>
        <p:nvGrpSpPr>
          <p:cNvPr id="22" name="Группа 15">
            <a:extLst>
              <a:ext uri="{FF2B5EF4-FFF2-40B4-BE49-F238E27FC236}">
                <a16:creationId xmlns:a16="http://schemas.microsoft.com/office/drawing/2014/main" id="{A7B36E1F-3637-A64D-85D5-266B198EE35E}"/>
              </a:ext>
            </a:extLst>
          </p:cNvPr>
          <p:cNvGrpSpPr/>
          <p:nvPr/>
        </p:nvGrpSpPr>
        <p:grpSpPr>
          <a:xfrm>
            <a:off x="2453834" y="980728"/>
            <a:ext cx="4236332" cy="2259552"/>
            <a:chOff x="2453834" y="2299224"/>
            <a:chExt cx="4236332" cy="2259552"/>
          </a:xfrm>
        </p:grpSpPr>
        <p:sp>
          <p:nvSpPr>
            <p:cNvPr id="23" name="Rectangle">
              <a:extLst>
                <a:ext uri="{FF2B5EF4-FFF2-40B4-BE49-F238E27FC236}">
                  <a16:creationId xmlns:a16="http://schemas.microsoft.com/office/drawing/2014/main" id="{CA275507-FFAD-6F48-9BA0-0B72F26B9B83}"/>
                </a:ext>
              </a:extLst>
            </p:cNvPr>
            <p:cNvSpPr/>
            <p:nvPr/>
          </p:nvSpPr>
          <p:spPr>
            <a:xfrm>
              <a:off x="2453834" y="2299224"/>
              <a:ext cx="4236332" cy="225955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E58867-4596-4D44-B685-B073E37525D7}"/>
                </a:ext>
              </a:extLst>
            </p:cNvPr>
            <p:cNvSpPr txBox="1"/>
            <p:nvPr/>
          </p:nvSpPr>
          <p:spPr>
            <a:xfrm>
              <a:off x="2879702" y="3853862"/>
              <a:ext cx="33845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>
                  <a:solidFill>
                    <a:srgbClr val="C0504D"/>
                  </a:solidFill>
                </a:rPr>
                <a:t>Не очень!</a:t>
              </a:r>
            </a:p>
          </p:txBody>
        </p:sp>
      </p:grpSp>
      <p:sp>
        <p:nvSpPr>
          <p:cNvPr id="25" name="Улыбающееся лицо 9">
            <a:extLst>
              <a:ext uri="{FF2B5EF4-FFF2-40B4-BE49-F238E27FC236}">
                <a16:creationId xmlns:a16="http://schemas.microsoft.com/office/drawing/2014/main" id="{D77CD169-0CF5-A540-96AE-AC94B04E4BED}"/>
              </a:ext>
            </a:extLst>
          </p:cNvPr>
          <p:cNvSpPr/>
          <p:nvPr/>
        </p:nvSpPr>
        <p:spPr>
          <a:xfrm>
            <a:off x="4032000" y="1297658"/>
            <a:ext cx="1080000" cy="1080000"/>
          </a:xfrm>
          <a:prstGeom prst="smileyFace">
            <a:avLst>
              <a:gd name="adj" fmla="val -4653"/>
            </a:avLst>
          </a:prstGeom>
          <a:solidFill>
            <a:srgbClr val="C0504D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3B7A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20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5">
            <a:extLst>
              <a:ext uri="{FF2B5EF4-FFF2-40B4-BE49-F238E27FC236}">
                <a16:creationId xmlns:a16="http://schemas.microsoft.com/office/drawing/2014/main" id="{9B1A2026-E0AC-234E-9710-F9ADF93A6B9D}"/>
              </a:ext>
            </a:extLst>
          </p:cNvPr>
          <p:cNvSpPr txBox="1">
            <a:spLocks/>
          </p:cNvSpPr>
          <p:nvPr/>
        </p:nvSpPr>
        <p:spPr>
          <a:xfrm>
            <a:off x="683348" y="836712"/>
            <a:ext cx="8064896" cy="53285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</a:pPr>
            <a:endParaRPr lang="en-US" sz="2400" dirty="0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2E621143-08B1-4276-87A1-CF4DF21035FB}"/>
              </a:ext>
            </a:extLst>
          </p:cNvPr>
          <p:cNvGrpSpPr/>
          <p:nvPr/>
        </p:nvGrpSpPr>
        <p:grpSpPr>
          <a:xfrm>
            <a:off x="2453834" y="980728"/>
            <a:ext cx="4236332" cy="2259552"/>
            <a:chOff x="2453834" y="2299224"/>
            <a:chExt cx="4236332" cy="2259552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987F4631-7B77-4FB4-9E67-857903CCBD98}"/>
                </a:ext>
              </a:extLst>
            </p:cNvPr>
            <p:cNvSpPr/>
            <p:nvPr/>
          </p:nvSpPr>
          <p:spPr>
            <a:xfrm>
              <a:off x="2453834" y="2299224"/>
              <a:ext cx="4236332" cy="225955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C04110-EDC4-40DD-A5C0-82478F267B6E}"/>
                </a:ext>
              </a:extLst>
            </p:cNvPr>
            <p:cNvSpPr txBox="1"/>
            <p:nvPr/>
          </p:nvSpPr>
          <p:spPr>
            <a:xfrm>
              <a:off x="2879702" y="3853862"/>
              <a:ext cx="33845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>
                  <a:solidFill>
                    <a:srgbClr val="C0504D"/>
                  </a:solidFill>
                </a:rPr>
                <a:t>Не очень!</a:t>
              </a:r>
            </a:p>
          </p:txBody>
        </p:sp>
      </p:grpSp>
      <p:sp>
        <p:nvSpPr>
          <p:cNvPr id="10" name="Улыбающееся лицо 9">
            <a:extLst>
              <a:ext uri="{FF2B5EF4-FFF2-40B4-BE49-F238E27FC236}">
                <a16:creationId xmlns:a16="http://schemas.microsoft.com/office/drawing/2014/main" id="{5FBC7325-343A-204C-BFE8-8A8874D1D90C}"/>
              </a:ext>
            </a:extLst>
          </p:cNvPr>
          <p:cNvSpPr/>
          <p:nvPr/>
        </p:nvSpPr>
        <p:spPr>
          <a:xfrm>
            <a:off x="4032000" y="1297658"/>
            <a:ext cx="1080000" cy="1080000"/>
          </a:xfrm>
          <a:prstGeom prst="smileyFace">
            <a:avLst>
              <a:gd name="adj" fmla="val -4653"/>
            </a:avLst>
          </a:prstGeom>
          <a:solidFill>
            <a:srgbClr val="C0504D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3B7ABD"/>
              </a:solidFill>
            </a:endParaRP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32C8E0AB-9C29-A144-8F5E-AA6553C3625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Реалистичны ли эти предпосылки?</a:t>
            </a: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65A47F97-41F9-AE4E-8B90-AF50643B7C9F}"/>
              </a:ext>
            </a:extLst>
          </p:cNvPr>
          <p:cNvSpPr txBox="1">
            <a:spLocks/>
          </p:cNvSpPr>
          <p:nvPr/>
        </p:nvSpPr>
        <p:spPr>
          <a:xfrm>
            <a:off x="612000" y="3600000"/>
            <a:ext cx="8136244" cy="2044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Однако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если ввести их мы можем понять ряд простых идей и не погрязнуть в технических трудностях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Дальше от этих предпосылок можно постепенно отказаться и усовершенствовать свой статистический аппарат</a:t>
            </a:r>
          </a:p>
        </p:txBody>
      </p:sp>
    </p:spTree>
    <p:extLst>
      <p:ext uri="{BB962C8B-B14F-4D97-AF65-F5344CB8AC3E}">
        <p14:creationId xmlns:p14="http://schemas.microsoft.com/office/powerpoint/2010/main" val="200541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Теорема Гаусса-Маркова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8">
                <a:extLst>
                  <a:ext uri="{FF2B5EF4-FFF2-40B4-BE49-F238E27FC236}">
                    <a16:creationId xmlns:a16="http://schemas.microsoft.com/office/drawing/2014/main" id="{969E1CC9-57F4-734A-886E-B4936F1763C7}"/>
                  </a:ext>
                </a:extLst>
              </p:cNvPr>
              <p:cNvSpPr/>
              <p:nvPr/>
            </p:nvSpPr>
            <p:spPr>
              <a:xfrm>
                <a:off x="612000" y="720000"/>
                <a:ext cx="8401252" cy="30669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выполнены предпосылки классической линейной модели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тогда оценка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получаемая минимизацией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MSE (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наименьших квадратов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):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Несмещённая и эффективная в классе всех несмещённых и линейных по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оценок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best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linear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unbiased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estimate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𝐵𝐿𝑈𝐸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Прямоугольник 8">
                <a:extLst>
                  <a:ext uri="{FF2B5EF4-FFF2-40B4-BE49-F238E27FC236}">
                    <a16:creationId xmlns:a16="http://schemas.microsoft.com/office/drawing/2014/main" id="{969E1CC9-57F4-734A-886E-B4936F1763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401252" cy="3066993"/>
              </a:xfrm>
              <a:prstGeom prst="rect">
                <a:avLst/>
              </a:prstGeom>
              <a:blipFill>
                <a:blip r:embed="rId3"/>
                <a:stretch>
                  <a:fillRect l="-1208" t="-1646"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613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Теорема Гаусса-Маркова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837F4F2-CDB6-6A4D-AED9-1A8FA075B501}"/>
                  </a:ext>
                </a:extLst>
              </p:cNvPr>
              <p:cNvSpPr/>
              <p:nvPr/>
            </p:nvSpPr>
            <p:spPr>
              <a:xfrm>
                <a:off x="612000" y="720000"/>
                <a:ext cx="8401252" cy="30669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выполнены предпосылки классической линейной модели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тогда оценка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получаемая минимизацией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MSE (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наименьших квадратов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):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Несмещённая и эффективная в классе всех несмещённых и линейных по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оценок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best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linear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unbiased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estimate</m:t>
                    </m:r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𝐵𝐿𝑈𝐸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837F4F2-CDB6-6A4D-AED9-1A8FA075B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401252" cy="3066993"/>
              </a:xfrm>
              <a:prstGeom prst="rect">
                <a:avLst/>
              </a:prstGeom>
              <a:blipFill>
                <a:blip r:embed="rId3"/>
                <a:stretch>
                  <a:fillRect l="-1208" t="-1646" b="-37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51B9CB6-D355-4673-9D12-D66DE6CCFF8F}"/>
              </a:ext>
            </a:extLst>
          </p:cNvPr>
          <p:cNvGrpSpPr/>
          <p:nvPr/>
        </p:nvGrpSpPr>
        <p:grpSpPr>
          <a:xfrm>
            <a:off x="755998" y="4296855"/>
            <a:ext cx="7341951" cy="1923912"/>
            <a:chOff x="755998" y="4296855"/>
            <a:chExt cx="7341951" cy="1923912"/>
          </a:xfrm>
        </p:grpSpPr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297000ED-B56A-994D-A8E1-3E1870150908}"/>
                </a:ext>
              </a:extLst>
            </p:cNvPr>
            <p:cNvSpPr/>
            <p:nvPr/>
          </p:nvSpPr>
          <p:spPr>
            <a:xfrm>
              <a:off x="755998" y="4296855"/>
              <a:ext cx="7341951" cy="1923912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 w="12700">
              <a:miter lim="400000"/>
            </a:ln>
            <a:effectLst/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8">
                  <a:extLst>
                    <a:ext uri="{FF2B5EF4-FFF2-40B4-BE49-F238E27FC236}">
                      <a16:creationId xmlns:a16="http://schemas.microsoft.com/office/drawing/2014/main" id="{05FE08EF-DAF1-5847-942C-3DBD96220C0F}"/>
                    </a:ext>
                  </a:extLst>
                </p:cNvPr>
                <p:cNvSpPr/>
                <p:nvPr/>
              </p:nvSpPr>
              <p:spPr>
                <a:xfrm>
                  <a:off x="825141" y="4473981"/>
                  <a:ext cx="7203665" cy="15696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buClr>
                      <a:srgbClr val="2557A1"/>
                    </a:buClr>
                  </a:pPr>
                  <a:r>
                    <a:rPr lang="ru-RU" sz="2400" b="1" dirty="0">
                      <a:solidFill>
                        <a:srgbClr val="28516A"/>
                      </a:solidFill>
                      <a:latin typeface="Myriad Pro" panose="020B0503030403020204" pitchFamily="34" charset="0"/>
                    </a:rPr>
                    <a:t>Простым языком</a:t>
                  </a:r>
                  <a:r>
                    <a:rPr lang="en-US" sz="2400" b="1" dirty="0">
                      <a:solidFill>
                        <a:srgbClr val="28516A"/>
                      </a:solidFill>
                      <a:latin typeface="Myriad Pro" panose="020B0503030403020204" pitchFamily="34" charset="0"/>
                    </a:rPr>
                    <a:t>: </a:t>
                  </a: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доверительные интервалы </a:t>
                  </a:r>
                  <a:b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</a:b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для этой оценки самые узкие</a:t>
                  </a:r>
                  <a:r>
                    <a:rPr lang="en-US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, </a:t>
                  </a: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её можно интерпретировать как то</a:t>
                  </a:r>
                  <a:r>
                    <a:rPr lang="en-US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,</a:t>
                  </a: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 насколько изменится переменная </a:t>
                  </a:r>
                  <a14:m>
                    <m:oMath xmlns:m="http://schemas.openxmlformats.org/officeDocument/2006/math"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a14:m>
                  <a:r>
                    <a:rPr lang="ru-RU" sz="2400" dirty="0">
                      <a:solidFill>
                        <a:srgbClr val="28516A"/>
                      </a:solidFill>
                      <a:latin typeface="Myriad Pro" panose="020B0503030403020204" pitchFamily="34" charset="0"/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при изменении </a:t>
                  </a:r>
                  <a14:m>
                    <m:oMath xmlns:m="http://schemas.openxmlformats.org/officeDocument/2006/math"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a14:m>
                  <a:r>
                    <a:rPr lang="ru-RU" sz="2400" dirty="0">
                      <a:solidFill>
                        <a:srgbClr val="28516A"/>
                      </a:solidFill>
                      <a:latin typeface="Myriad Pro" panose="020B0503030403020204" pitchFamily="34" charset="0"/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  <a:latin typeface="Myriad Pro" panose="020B0503030403020204" pitchFamily="34" charset="0"/>
                    </a:rPr>
                    <a:t>на единицу </a:t>
                  </a:r>
                  <a:endPara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1" name="Rectangle 8">
                  <a:extLst>
                    <a:ext uri="{FF2B5EF4-FFF2-40B4-BE49-F238E27FC236}">
                      <a16:creationId xmlns:a16="http://schemas.microsoft.com/office/drawing/2014/main" id="{05FE08EF-DAF1-5847-942C-3DBD96220C0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141" y="4473981"/>
                  <a:ext cx="7203665" cy="1569660"/>
                </a:xfrm>
                <a:prstGeom prst="rect">
                  <a:avLst/>
                </a:prstGeom>
                <a:blipFill>
                  <a:blip r:embed="rId4"/>
                  <a:stretch>
                    <a:fillRect t="-3226" b="-8065"/>
                  </a:stretch>
                </a:blipFill>
              </p:spPr>
              <p:txBody>
                <a:bodyPr/>
                <a:lstStyle/>
                <a:p>
                  <a:r>
                    <a:rPr lang="en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289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Оценка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6A6601DC-8CE2-604B-AD4E-401625EE57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7560620" cy="272614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Кроме вектора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модели есть ещё один параметр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дисперсия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6A6601DC-8CE2-604B-AD4E-401625EE57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7560620" cy="2726142"/>
              </a:xfrm>
              <a:prstGeom prst="rect">
                <a:avLst/>
              </a:prstGeom>
              <a:blipFill>
                <a:blip r:embed="rId3"/>
                <a:stretch>
                  <a:fillRect l="-2349" t="-32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F20F4B-7DE2-2543-85A0-650CEBB81FB1}"/>
                  </a:ext>
                </a:extLst>
              </p:cNvPr>
              <p:cNvSpPr txBox="1"/>
              <p:nvPr/>
            </p:nvSpPr>
            <p:spPr>
              <a:xfrm>
                <a:off x="2074773" y="720000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F20F4B-7DE2-2543-85A0-650CEBB81F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4773" y="720000"/>
                <a:ext cx="5506187" cy="369332"/>
              </a:xfrm>
              <a:prstGeom prst="rect">
                <a:avLst/>
              </a:prstGeom>
              <a:blipFill>
                <a:blip r:embed="rId4"/>
                <a:stretch>
                  <a:fillRect l="-230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2">
            <a:extLst>
              <a:ext uri="{FF2B5EF4-FFF2-40B4-BE49-F238E27FC236}">
                <a16:creationId xmlns:a16="http://schemas.microsoft.com/office/drawing/2014/main" id="{FC428875-4D29-7E4D-8D3D-5C2EA5D43D04}"/>
              </a:ext>
            </a:extLst>
          </p:cNvPr>
          <p:cNvSpPr/>
          <p:nvPr/>
        </p:nvSpPr>
        <p:spPr>
          <a:xfrm>
            <a:off x="612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3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Оценка дисперсии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8A3D863E-390C-7A49-B377-66D8446541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1440000"/>
                <a:ext cx="7560620" cy="272614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Кроме вектора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в модели есть ещё один параметр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дисперсия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rgbClr val="5E5E5E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Состоятельной и несмещённой оценкой дисперсии будет</a:t>
                </a:r>
                <a:r>
                  <a:rPr lang="en-US" sz="2400" dirty="0">
                    <a:solidFill>
                      <a:srgbClr val="373737"/>
                    </a:solidFill>
                  </a:rPr>
                  <a:t>: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8A3D863E-390C-7A49-B377-66D8446541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1440000"/>
                <a:ext cx="7560620" cy="2726142"/>
              </a:xfrm>
              <a:prstGeom prst="rect">
                <a:avLst/>
              </a:prstGeom>
              <a:blipFill>
                <a:blip r:embed="rId3"/>
                <a:stretch>
                  <a:fillRect l="-2349" t="-325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Объект 5">
            <a:extLst>
              <a:ext uri="{FF2B5EF4-FFF2-40B4-BE49-F238E27FC236}">
                <a16:creationId xmlns:a16="http://schemas.microsoft.com/office/drawing/2014/main" id="{95CCAC0A-C5F0-3645-8F3E-E4D18B90D249}"/>
              </a:ext>
            </a:extLst>
          </p:cNvPr>
          <p:cNvSpPr txBox="1">
            <a:spLocks/>
          </p:cNvSpPr>
          <p:nvPr/>
        </p:nvSpPr>
        <p:spPr>
          <a:xfrm>
            <a:off x="5861545" y="3547386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28682F5-93CB-E143-B1EB-B13627334AE0}"/>
                  </a:ext>
                </a:extLst>
              </p:cNvPr>
              <p:cNvSpPr txBox="1"/>
              <p:nvPr/>
            </p:nvSpPr>
            <p:spPr>
              <a:xfrm>
                <a:off x="1082974" y="3547386"/>
                <a:ext cx="4356257" cy="7411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𝑅𝑆𝑆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28682F5-93CB-E143-B1EB-B13627334A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2974" y="3547386"/>
                <a:ext cx="4356257" cy="741165"/>
              </a:xfrm>
              <a:prstGeom prst="rect">
                <a:avLst/>
              </a:prstGeom>
              <a:blipFill>
                <a:blip r:embed="rId4"/>
                <a:stretch>
                  <a:fillRect l="-291" t="-84746" r="-1163" b="-7966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B1F024F-5C78-4DFB-8434-FD6D77BE68A8}"/>
                  </a:ext>
                </a:extLst>
              </p:cNvPr>
              <p:cNvSpPr txBox="1"/>
              <p:nvPr/>
            </p:nvSpPr>
            <p:spPr>
              <a:xfrm>
                <a:off x="2074773" y="720000"/>
                <a:ext cx="550618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B1F024F-5C78-4DFB-8434-FD6D77BE68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4773" y="720000"/>
                <a:ext cx="5506187" cy="369332"/>
              </a:xfrm>
              <a:prstGeom prst="rect">
                <a:avLst/>
              </a:prstGeom>
              <a:blipFill>
                <a:blip r:embed="rId5"/>
                <a:stretch>
                  <a:fillRect l="-230" b="-3333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921EBD2-A638-440E-9A97-D4DF403E7ED7}"/>
              </a:ext>
            </a:extLst>
          </p:cNvPr>
          <p:cNvSpPr/>
          <p:nvPr/>
        </p:nvSpPr>
        <p:spPr>
          <a:xfrm>
            <a:off x="612000" y="720000"/>
            <a:ext cx="1383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8516A"/>
                </a:solidFill>
              </a:rPr>
              <a:t>Модель</a:t>
            </a:r>
            <a:r>
              <a:rPr lang="en-US" sz="2400" b="1" dirty="0">
                <a:solidFill>
                  <a:srgbClr val="28516A"/>
                </a:solidFill>
              </a:rPr>
              <a:t>:</a:t>
            </a:r>
            <a:endParaRPr lang="ru-RU" sz="2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96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93686D-0FAC-254F-A95D-9578208FCE8B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93686D-0FAC-254F-A95D-9578208FCE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3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9F89EE-0A19-8047-BA79-E0494FDB7C59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9F89EE-0A19-8047-BA79-E0494FDB7C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4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C77AD39-03C3-7049-8FA3-4AB3DDE74E88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C77AD39-03C3-7049-8FA3-4AB3DDE74E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5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Объект 5">
            <a:extLst>
              <a:ext uri="{FF2B5EF4-FFF2-40B4-BE49-F238E27FC236}">
                <a16:creationId xmlns:a16="http://schemas.microsoft.com/office/drawing/2014/main" id="{B481ACEE-4CB2-1046-B751-FB47409A215E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9" name="Объект 5">
            <a:extLst>
              <a:ext uri="{FF2B5EF4-FFF2-40B4-BE49-F238E27FC236}">
                <a16:creationId xmlns:a16="http://schemas.microsoft.com/office/drawing/2014/main" id="{9B5B9756-0148-6542-B7C4-06559992C35C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0" name="Объект 5">
            <a:extLst>
              <a:ext uri="{FF2B5EF4-FFF2-40B4-BE49-F238E27FC236}">
                <a16:creationId xmlns:a16="http://schemas.microsoft.com/office/drawing/2014/main" id="{187CEF7F-4781-3448-98E2-B0D42FF288A6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2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p:pic>
        <p:nvPicPr>
          <p:cNvPr id="12" name="Рисунок 1">
            <a:extLst>
              <a:ext uri="{FF2B5EF4-FFF2-40B4-BE49-F238E27FC236}">
                <a16:creationId xmlns:a16="http://schemas.microsoft.com/office/drawing/2014/main" id="{C3A6D21A-4B2B-1A48-83B5-9B405D69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372" y="2733694"/>
            <a:ext cx="4935035" cy="3647634"/>
          </a:xfrm>
          <a:prstGeom prst="rect">
            <a:avLst/>
          </a:prstGeom>
        </p:spPr>
      </p:pic>
      <p:sp>
        <p:nvSpPr>
          <p:cNvPr id="13" name="Овал 2">
            <a:extLst>
              <a:ext uri="{FF2B5EF4-FFF2-40B4-BE49-F238E27FC236}">
                <a16:creationId xmlns:a16="http://schemas.microsoft.com/office/drawing/2014/main" id="{CC19D0F2-2BD0-8C45-BB5D-8F50FD492770}"/>
              </a:ext>
            </a:extLst>
          </p:cNvPr>
          <p:cNvSpPr/>
          <p:nvPr/>
        </p:nvSpPr>
        <p:spPr>
          <a:xfrm>
            <a:off x="6804248" y="29969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4">
                <a:extLst>
                  <a:ext uri="{FF2B5EF4-FFF2-40B4-BE49-F238E27FC236}">
                    <a16:creationId xmlns:a16="http://schemas.microsoft.com/office/drawing/2014/main" id="{12CE72A4-B85C-8E48-BB20-3BFE2ED21FF6}"/>
                  </a:ext>
                </a:extLst>
              </p:cNvPr>
              <p:cNvSpPr/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ru-RU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4">
                <a:extLst>
                  <a:ext uri="{FF2B5EF4-FFF2-40B4-BE49-F238E27FC236}">
                    <a16:creationId xmlns:a16="http://schemas.microsoft.com/office/drawing/2014/main" id="{12CE72A4-B85C-8E48-BB20-3BFE2ED21F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  <a:blipFill>
                <a:blip r:embed="rId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8AD6795-43E6-E14E-AACD-042E367497BF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8AD6795-43E6-E14E-AACD-042E36749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5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89B6D7-AC7C-7245-8198-B8C37DE87230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89B6D7-AC7C-7245-8198-B8C37DE872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6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FAA39C0-14ED-6F40-8A51-4E13313E224E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FAA39C0-14ED-6F40-8A51-4E13313E2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7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Объект 5">
            <a:extLst>
              <a:ext uri="{FF2B5EF4-FFF2-40B4-BE49-F238E27FC236}">
                <a16:creationId xmlns:a16="http://schemas.microsoft.com/office/drawing/2014/main" id="{4500259A-4F5C-4D41-AA1B-7B09E50BA458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1" name="Объект 5">
            <a:extLst>
              <a:ext uri="{FF2B5EF4-FFF2-40B4-BE49-F238E27FC236}">
                <a16:creationId xmlns:a16="http://schemas.microsoft.com/office/drawing/2014/main" id="{8D39AC5F-91CE-1F41-8262-578BA5BEB89E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2" name="Объект 5">
            <a:extLst>
              <a:ext uri="{FF2B5EF4-FFF2-40B4-BE49-F238E27FC236}">
                <a16:creationId xmlns:a16="http://schemas.microsoft.com/office/drawing/2014/main" id="{F540BED4-ADB7-CB40-B34F-A52F0C033FE2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4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p:pic>
        <p:nvPicPr>
          <p:cNvPr id="14" name="Рисунок 1">
            <a:extLst>
              <a:ext uri="{FF2B5EF4-FFF2-40B4-BE49-F238E27FC236}">
                <a16:creationId xmlns:a16="http://schemas.microsoft.com/office/drawing/2014/main" id="{0BD48195-9BF0-834F-BBFF-41F2BD39B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372" y="2733694"/>
            <a:ext cx="4935035" cy="3647634"/>
          </a:xfrm>
          <a:prstGeom prst="rect">
            <a:avLst/>
          </a:prstGeom>
        </p:spPr>
      </p:pic>
      <p:cxnSp>
        <p:nvCxnSpPr>
          <p:cNvPr id="15" name="Прямая со стрелкой 20">
            <a:extLst>
              <a:ext uri="{FF2B5EF4-FFF2-40B4-BE49-F238E27FC236}">
                <a16:creationId xmlns:a16="http://schemas.microsoft.com/office/drawing/2014/main" id="{6FE99E26-0453-2741-AB83-8B46A06C8832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840248" y="3068952"/>
            <a:ext cx="0" cy="1440168"/>
          </a:xfrm>
          <a:prstGeom prst="straightConnector1">
            <a:avLst/>
          </a:prstGeom>
          <a:ln w="38100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Овал 2">
            <a:extLst>
              <a:ext uri="{FF2B5EF4-FFF2-40B4-BE49-F238E27FC236}">
                <a16:creationId xmlns:a16="http://schemas.microsoft.com/office/drawing/2014/main" id="{763FDDC1-352B-D849-8672-9D4FC0E8D05F}"/>
              </a:ext>
            </a:extLst>
          </p:cNvPr>
          <p:cNvSpPr/>
          <p:nvPr/>
        </p:nvSpPr>
        <p:spPr>
          <a:xfrm>
            <a:off x="6804248" y="29969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4">
                <a:extLst>
                  <a:ext uri="{FF2B5EF4-FFF2-40B4-BE49-F238E27FC236}">
                    <a16:creationId xmlns:a16="http://schemas.microsoft.com/office/drawing/2014/main" id="{AAA9A62B-27CE-DC44-AB17-AC563664FA1F}"/>
                  </a:ext>
                </a:extLst>
              </p:cNvPr>
              <p:cNvSpPr/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ru-RU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4">
                <a:extLst>
                  <a:ext uri="{FF2B5EF4-FFF2-40B4-BE49-F238E27FC236}">
                    <a16:creationId xmlns:a16="http://schemas.microsoft.com/office/drawing/2014/main" id="{AAA9A62B-27CE-DC44-AB17-AC563664FA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  <a:blipFill>
                <a:blip r:embed="rId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7">
                <a:extLst>
                  <a:ext uri="{FF2B5EF4-FFF2-40B4-BE49-F238E27FC236}">
                    <a16:creationId xmlns:a16="http://schemas.microsoft.com/office/drawing/2014/main" id="{5A5DB770-C76E-8A4C-9755-5F751E3F5A25}"/>
                  </a:ext>
                </a:extLst>
              </p:cNvPr>
              <p:cNvSpPr/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7">
                <a:extLst>
                  <a:ext uri="{FF2B5EF4-FFF2-40B4-BE49-F238E27FC236}">
                    <a16:creationId xmlns:a16="http://schemas.microsoft.com/office/drawing/2014/main" id="{5A5DB770-C76E-8A4C-9755-5F751E3F5A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499F5A2-F037-EF46-86E7-9B5A806026B2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499F5A2-F037-EF46-86E7-9B5A806026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6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DC7322-8B3C-A246-A277-87B4D94929CB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DC7322-8B3C-A246-A277-87B4D94929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7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222049-CF20-FB4A-ADC7-1DAE1303442F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222049-CF20-FB4A-ADC7-1DAE130344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8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Объект 5">
            <a:extLst>
              <a:ext uri="{FF2B5EF4-FFF2-40B4-BE49-F238E27FC236}">
                <a16:creationId xmlns:a16="http://schemas.microsoft.com/office/drawing/2014/main" id="{414961AD-19EE-EE43-AD60-0E9A6C7F017F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6" name="Объект 5">
            <a:extLst>
              <a:ext uri="{FF2B5EF4-FFF2-40B4-BE49-F238E27FC236}">
                <a16:creationId xmlns:a16="http://schemas.microsoft.com/office/drawing/2014/main" id="{A98A5A87-8CD1-A341-AE56-C998EA986869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7" name="Объект 5">
            <a:extLst>
              <a:ext uri="{FF2B5EF4-FFF2-40B4-BE49-F238E27FC236}">
                <a16:creationId xmlns:a16="http://schemas.microsoft.com/office/drawing/2014/main" id="{B3081A61-12F3-FC4F-A9C4-F4A464BC4E31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0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p:pic>
        <p:nvPicPr>
          <p:cNvPr id="18" name="Рисунок 1">
            <a:extLst>
              <a:ext uri="{FF2B5EF4-FFF2-40B4-BE49-F238E27FC236}">
                <a16:creationId xmlns:a16="http://schemas.microsoft.com/office/drawing/2014/main" id="{48CF5C85-D6C3-0144-84D4-A0BD0D32C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372" y="2733694"/>
            <a:ext cx="4935035" cy="3647634"/>
          </a:xfrm>
          <a:prstGeom prst="rect">
            <a:avLst/>
          </a:prstGeom>
        </p:spPr>
      </p:pic>
      <p:cxnSp>
        <p:nvCxnSpPr>
          <p:cNvPr id="19" name="Прямая со стрелкой 20">
            <a:extLst>
              <a:ext uri="{FF2B5EF4-FFF2-40B4-BE49-F238E27FC236}">
                <a16:creationId xmlns:a16="http://schemas.microsoft.com/office/drawing/2014/main" id="{02D5B9B8-A80C-2049-8367-628F05C46EEA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6840248" y="3068952"/>
            <a:ext cx="0" cy="1440168"/>
          </a:xfrm>
          <a:prstGeom prst="straightConnector1">
            <a:avLst/>
          </a:prstGeom>
          <a:ln w="38100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Овал 2">
            <a:extLst>
              <a:ext uri="{FF2B5EF4-FFF2-40B4-BE49-F238E27FC236}">
                <a16:creationId xmlns:a16="http://schemas.microsoft.com/office/drawing/2014/main" id="{959A3507-6499-514D-970D-CFAF5C17C661}"/>
              </a:ext>
            </a:extLst>
          </p:cNvPr>
          <p:cNvSpPr/>
          <p:nvPr/>
        </p:nvSpPr>
        <p:spPr>
          <a:xfrm>
            <a:off x="6804248" y="29969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14">
                <a:extLst>
                  <a:ext uri="{FF2B5EF4-FFF2-40B4-BE49-F238E27FC236}">
                    <a16:creationId xmlns:a16="http://schemas.microsoft.com/office/drawing/2014/main" id="{E6642DAA-6E06-384F-90D2-41D24AE52E76}"/>
                  </a:ext>
                </a:extLst>
              </p:cNvPr>
              <p:cNvSpPr/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ru-RU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14">
                <a:extLst>
                  <a:ext uri="{FF2B5EF4-FFF2-40B4-BE49-F238E27FC236}">
                    <a16:creationId xmlns:a16="http://schemas.microsoft.com/office/drawing/2014/main" id="{E6642DAA-6E06-384F-90D2-41D24AE52E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  <a:blipFill>
                <a:blip r:embed="rId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7">
                <a:extLst>
                  <a:ext uri="{FF2B5EF4-FFF2-40B4-BE49-F238E27FC236}">
                    <a16:creationId xmlns:a16="http://schemas.microsoft.com/office/drawing/2014/main" id="{3AB33450-2700-1F4D-A404-882AF58A9013}"/>
                  </a:ext>
                </a:extLst>
              </p:cNvPr>
              <p:cNvSpPr/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7">
                <a:extLst>
                  <a:ext uri="{FF2B5EF4-FFF2-40B4-BE49-F238E27FC236}">
                    <a16:creationId xmlns:a16="http://schemas.microsoft.com/office/drawing/2014/main" id="{3AB33450-2700-1F4D-A404-882AF58A90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5A5775F-E37C-4048-B252-2E9CF517C762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5A5775F-E37C-4048-B252-2E9CF517C7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6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849CD24-0E0B-8447-9576-CBD986295D6D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849CD24-0E0B-8447-9576-CBD986295D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7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F0468A1-7266-334F-A256-8CC17D8853FF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F0468A1-7266-334F-A256-8CC17D885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8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Объект 5">
            <a:extLst>
              <a:ext uri="{FF2B5EF4-FFF2-40B4-BE49-F238E27FC236}">
                <a16:creationId xmlns:a16="http://schemas.microsoft.com/office/drawing/2014/main" id="{71F81BE7-854C-C94C-BA20-B9C078B8B95A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2" name="Объект 5">
            <a:extLst>
              <a:ext uri="{FF2B5EF4-FFF2-40B4-BE49-F238E27FC236}">
                <a16:creationId xmlns:a16="http://schemas.microsoft.com/office/drawing/2014/main" id="{7861EE63-33D7-0D44-AB02-A71E3C591C3A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3" name="Объект 5">
            <a:extLst>
              <a:ext uri="{FF2B5EF4-FFF2-40B4-BE49-F238E27FC236}">
                <a16:creationId xmlns:a16="http://schemas.microsoft.com/office/drawing/2014/main" id="{D20E0EB3-B74C-914B-BF3F-9DC1C814922D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cxnSp>
        <p:nvCxnSpPr>
          <p:cNvPr id="34" name="Прямая со стрелкой 34">
            <a:extLst>
              <a:ext uri="{FF2B5EF4-FFF2-40B4-BE49-F238E27FC236}">
                <a16:creationId xmlns:a16="http://schemas.microsoft.com/office/drawing/2014/main" id="{DB64BBE0-0872-664F-A5C2-0DB910024EBD}"/>
              </a:ext>
            </a:extLst>
          </p:cNvPr>
          <p:cNvCxnSpPr>
            <a:cxnSpLocks/>
          </p:cNvCxnSpPr>
          <p:nvPr/>
        </p:nvCxnSpPr>
        <p:spPr>
          <a:xfrm>
            <a:off x="6716759" y="3933056"/>
            <a:ext cx="0" cy="576064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5">
                <a:extLst>
                  <a:ext uri="{FF2B5EF4-FFF2-40B4-BE49-F238E27FC236}">
                    <a16:creationId xmlns:a16="http://schemas.microsoft.com/office/drawing/2014/main" id="{35F06C50-1D14-3748-8F0C-209008B6E0D0}"/>
                  </a:ext>
                </a:extLst>
              </p:cNvPr>
              <p:cNvSpPr/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5">
                <a:extLst>
                  <a:ext uri="{FF2B5EF4-FFF2-40B4-BE49-F238E27FC236}">
                    <a16:creationId xmlns:a16="http://schemas.microsoft.com/office/drawing/2014/main" id="{35F06C50-1D14-3748-8F0C-209008B6E0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Прямая со стрелкой 36">
            <a:extLst>
              <a:ext uri="{FF2B5EF4-FFF2-40B4-BE49-F238E27FC236}">
                <a16:creationId xmlns:a16="http://schemas.microsoft.com/office/drawing/2014/main" id="{6A4F6F6F-A4AB-2D48-AF3A-1BA095F5FC15}"/>
              </a:ext>
            </a:extLst>
          </p:cNvPr>
          <p:cNvCxnSpPr>
            <a:cxnSpLocks/>
          </p:cNvCxnSpPr>
          <p:nvPr/>
        </p:nvCxnSpPr>
        <p:spPr>
          <a:xfrm>
            <a:off x="6707530" y="3068952"/>
            <a:ext cx="9229" cy="792096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7">
                <a:extLst>
                  <a:ext uri="{FF2B5EF4-FFF2-40B4-BE49-F238E27FC236}">
                    <a16:creationId xmlns:a16="http://schemas.microsoft.com/office/drawing/2014/main" id="{B26363C6-4868-584D-9853-8FCDD4A4F367}"/>
                  </a:ext>
                </a:extLst>
              </p:cNvPr>
              <p:cNvSpPr/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7">
                <a:extLst>
                  <a:ext uri="{FF2B5EF4-FFF2-40B4-BE49-F238E27FC236}">
                    <a16:creationId xmlns:a16="http://schemas.microsoft.com/office/drawing/2014/main" id="{B26363C6-4868-584D-9853-8FCDD4A4F3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591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сложные модели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1560" y="720000"/>
            <a:ext cx="7920880" cy="38884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ru-RU"/>
            </a:defPPr>
            <a:lvl1pPr marL="342900" indent="-342900"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  <a:buFont typeface="Arial" pitchFamily="34" charset="0"/>
              <a:buChar char="•"/>
              <a:defRPr sz="2400">
                <a:solidFill>
                  <a:srgbClr val="373737"/>
                </a:solidFill>
                <a:latin typeface="Myriad Pro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ru-RU" dirty="0"/>
              <a:t>С помощью метода максимального правдоподобия можно оценивать более сложные модели</a:t>
            </a:r>
            <a:endParaRPr lang="en-US" dirty="0"/>
          </a:p>
          <a:p>
            <a:r>
              <a:rPr lang="ru-RU" dirty="0"/>
              <a:t>Для этого нам надо описать структуру данных</a:t>
            </a:r>
            <a:r>
              <a:rPr lang="en-US" dirty="0"/>
              <a:t>,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с которыми мы работаем и ввести ряд предпосылок</a:t>
            </a:r>
          </a:p>
          <a:p>
            <a:r>
              <a:rPr lang="ru-RU" dirty="0"/>
              <a:t>Многие функции потерь из машинного обучения – замаскированное правдоподобие</a:t>
            </a:r>
          </a:p>
        </p:txBody>
      </p:sp>
    </p:spTree>
    <p:extLst>
      <p:ext uri="{BB962C8B-B14F-4D97-AF65-F5344CB8AC3E}">
        <p14:creationId xmlns:p14="http://schemas.microsoft.com/office/powerpoint/2010/main" val="95016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D24FC1E2-4F79-E049-9B73-E9B3A67D9AEC}"/>
              </a:ext>
            </a:extLst>
          </p:cNvPr>
          <p:cNvSpPr/>
          <p:nvPr/>
        </p:nvSpPr>
        <p:spPr>
          <a:xfrm>
            <a:off x="541699" y="3817218"/>
            <a:ext cx="2767674" cy="2276077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C6FC4B-E173-A74D-AEF4-FA56329157A2}"/>
              </a:ext>
            </a:extLst>
          </p:cNvPr>
          <p:cNvSpPr txBox="1"/>
          <p:nvPr/>
        </p:nvSpPr>
        <p:spPr>
          <a:xfrm>
            <a:off x="1115616" y="3965672"/>
            <a:ext cx="2215647" cy="1979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504D"/>
                </a:solidFill>
              </a:rPr>
              <a:t>Это равенство выполнено только для моделей с константой</a:t>
            </a:r>
          </a:p>
        </p:txBody>
      </p:sp>
      <p:sp>
        <p:nvSpPr>
          <p:cNvPr id="38" name="Shape">
            <a:extLst>
              <a:ext uri="{FF2B5EF4-FFF2-40B4-BE49-F238E27FC236}">
                <a16:creationId xmlns:a16="http://schemas.microsoft.com/office/drawing/2014/main" id="{62C73230-8E9A-4FF9-8489-E354D321197C}"/>
              </a:ext>
            </a:extLst>
          </p:cNvPr>
          <p:cNvSpPr/>
          <p:nvPr/>
        </p:nvSpPr>
        <p:spPr>
          <a:xfrm>
            <a:off x="692541" y="4052182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rgbClr val="C0504D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pic>
        <p:nvPicPr>
          <p:cNvPr id="22" name="Рисунок 1">
            <a:extLst>
              <a:ext uri="{FF2B5EF4-FFF2-40B4-BE49-F238E27FC236}">
                <a16:creationId xmlns:a16="http://schemas.microsoft.com/office/drawing/2014/main" id="{42523B34-BBA4-5042-AE3B-742EFE7DC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372" y="2733694"/>
            <a:ext cx="4935035" cy="3647634"/>
          </a:xfrm>
          <a:prstGeom prst="rect">
            <a:avLst/>
          </a:prstGeom>
        </p:spPr>
      </p:pic>
      <p:cxnSp>
        <p:nvCxnSpPr>
          <p:cNvPr id="23" name="Прямая со стрелкой 20">
            <a:extLst>
              <a:ext uri="{FF2B5EF4-FFF2-40B4-BE49-F238E27FC236}">
                <a16:creationId xmlns:a16="http://schemas.microsoft.com/office/drawing/2014/main" id="{DAF2C30C-530D-5F40-9E45-364BA13AEF5D}"/>
              </a:ext>
            </a:extLst>
          </p:cNvPr>
          <p:cNvCxnSpPr>
            <a:cxnSpLocks/>
            <a:stCxn id="24" idx="4"/>
          </p:cNvCxnSpPr>
          <p:nvPr/>
        </p:nvCxnSpPr>
        <p:spPr>
          <a:xfrm>
            <a:off x="6840248" y="3068952"/>
            <a:ext cx="0" cy="1440168"/>
          </a:xfrm>
          <a:prstGeom prst="straightConnector1">
            <a:avLst/>
          </a:prstGeom>
          <a:ln w="38100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Овал 2">
            <a:extLst>
              <a:ext uri="{FF2B5EF4-FFF2-40B4-BE49-F238E27FC236}">
                <a16:creationId xmlns:a16="http://schemas.microsoft.com/office/drawing/2014/main" id="{4AC6C586-C04F-4746-B4AA-6B9F8EA775F8}"/>
              </a:ext>
            </a:extLst>
          </p:cNvPr>
          <p:cNvSpPr/>
          <p:nvPr/>
        </p:nvSpPr>
        <p:spPr>
          <a:xfrm>
            <a:off x="6804248" y="29969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14">
                <a:extLst>
                  <a:ext uri="{FF2B5EF4-FFF2-40B4-BE49-F238E27FC236}">
                    <a16:creationId xmlns:a16="http://schemas.microsoft.com/office/drawing/2014/main" id="{34469B00-09A8-8241-B266-410CB0662A0D}"/>
                  </a:ext>
                </a:extLst>
              </p:cNvPr>
              <p:cNvSpPr/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ru-RU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14">
                <a:extLst>
                  <a:ext uri="{FF2B5EF4-FFF2-40B4-BE49-F238E27FC236}">
                    <a16:creationId xmlns:a16="http://schemas.microsoft.com/office/drawing/2014/main" id="{34469B00-09A8-8241-B266-410CB0662A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  <a:blipFill>
                <a:blip r:embed="rId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7">
                <a:extLst>
                  <a:ext uri="{FF2B5EF4-FFF2-40B4-BE49-F238E27FC236}">
                    <a16:creationId xmlns:a16="http://schemas.microsoft.com/office/drawing/2014/main" id="{C1AC9D25-DDE7-E04F-9A83-33C9C14C2D11}"/>
                  </a:ext>
                </a:extLst>
              </p:cNvPr>
              <p:cNvSpPr/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7">
                <a:extLst>
                  <a:ext uri="{FF2B5EF4-FFF2-40B4-BE49-F238E27FC236}">
                    <a16:creationId xmlns:a16="http://schemas.microsoft.com/office/drawing/2014/main" id="{C1AC9D25-DDE7-E04F-9A83-33C9C14C2D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5">
                <a:extLst>
                  <a:ext uri="{FF2B5EF4-FFF2-40B4-BE49-F238E27FC236}">
                    <a16:creationId xmlns:a16="http://schemas.microsoft.com/office/drawing/2014/main" id="{F68CDEF8-B01C-3C42-932B-D8C0150E573B}"/>
                  </a:ext>
                </a:extLst>
              </p:cNvPr>
              <p:cNvSpPr/>
              <p:nvPr/>
            </p:nvSpPr>
            <p:spPr>
              <a:xfrm>
                <a:off x="537832" y="2956217"/>
                <a:ext cx="25896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5">
                <a:extLst>
                  <a:ext uri="{FF2B5EF4-FFF2-40B4-BE49-F238E27FC236}">
                    <a16:creationId xmlns:a16="http://schemas.microsoft.com/office/drawing/2014/main" id="{F68CDEF8-B01C-3C42-932B-D8C0150E57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832" y="2956217"/>
                <a:ext cx="258962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9EB5414B-6B1E-A142-9FEB-91D657227EDF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9EB5414B-6B1E-A142-9FEB-91D657227E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7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22DA4A3-2932-674A-B79E-9723979BE72B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22DA4A3-2932-674A-B79E-9723979BE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8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D22183-817A-4D48-AAEF-C8D67EDDA2F3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D22183-817A-4D48-AAEF-C8D67EDDA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9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Объект 5">
            <a:extLst>
              <a:ext uri="{FF2B5EF4-FFF2-40B4-BE49-F238E27FC236}">
                <a16:creationId xmlns:a16="http://schemas.microsoft.com/office/drawing/2014/main" id="{2585B2DA-BC60-7F49-B792-B13135BE0370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4" name="Объект 5">
            <a:extLst>
              <a:ext uri="{FF2B5EF4-FFF2-40B4-BE49-F238E27FC236}">
                <a16:creationId xmlns:a16="http://schemas.microsoft.com/office/drawing/2014/main" id="{608F1A5B-D22B-BA44-B435-DC088897AABC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5" name="Объект 5">
            <a:extLst>
              <a:ext uri="{FF2B5EF4-FFF2-40B4-BE49-F238E27FC236}">
                <a16:creationId xmlns:a16="http://schemas.microsoft.com/office/drawing/2014/main" id="{74D9C4B3-2E68-F64E-82FA-E055D8B70949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cxnSp>
        <p:nvCxnSpPr>
          <p:cNvPr id="36" name="Прямая со стрелкой 34">
            <a:extLst>
              <a:ext uri="{FF2B5EF4-FFF2-40B4-BE49-F238E27FC236}">
                <a16:creationId xmlns:a16="http://schemas.microsoft.com/office/drawing/2014/main" id="{7622299C-7843-2C4F-B3F2-CA2892049B66}"/>
              </a:ext>
            </a:extLst>
          </p:cNvPr>
          <p:cNvCxnSpPr>
            <a:cxnSpLocks/>
          </p:cNvCxnSpPr>
          <p:nvPr/>
        </p:nvCxnSpPr>
        <p:spPr>
          <a:xfrm>
            <a:off x="6716759" y="3933056"/>
            <a:ext cx="0" cy="576064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5">
                <a:extLst>
                  <a:ext uri="{FF2B5EF4-FFF2-40B4-BE49-F238E27FC236}">
                    <a16:creationId xmlns:a16="http://schemas.microsoft.com/office/drawing/2014/main" id="{BA125E58-7463-8F4C-BC64-86CFC3EAEEA5}"/>
                  </a:ext>
                </a:extLst>
              </p:cNvPr>
              <p:cNvSpPr/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5">
                <a:extLst>
                  <a:ext uri="{FF2B5EF4-FFF2-40B4-BE49-F238E27FC236}">
                    <a16:creationId xmlns:a16="http://schemas.microsoft.com/office/drawing/2014/main" id="{BA125E58-7463-8F4C-BC64-86CFC3EAEE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Прямая со стрелкой 36">
            <a:extLst>
              <a:ext uri="{FF2B5EF4-FFF2-40B4-BE49-F238E27FC236}">
                <a16:creationId xmlns:a16="http://schemas.microsoft.com/office/drawing/2014/main" id="{EA548DCF-C7E5-5F42-BCBB-458D3AEA16B0}"/>
              </a:ext>
            </a:extLst>
          </p:cNvPr>
          <p:cNvCxnSpPr>
            <a:cxnSpLocks/>
          </p:cNvCxnSpPr>
          <p:nvPr/>
        </p:nvCxnSpPr>
        <p:spPr>
          <a:xfrm>
            <a:off x="6707530" y="3068952"/>
            <a:ext cx="9229" cy="792096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Прямоугольник 37">
                <a:extLst>
                  <a:ext uri="{FF2B5EF4-FFF2-40B4-BE49-F238E27FC236}">
                    <a16:creationId xmlns:a16="http://schemas.microsoft.com/office/drawing/2014/main" id="{576CCB24-9247-7145-A4AA-675BD2358C9B}"/>
                  </a:ext>
                </a:extLst>
              </p:cNvPr>
              <p:cNvSpPr/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44" name="Прямоугольник 37">
                <a:extLst>
                  <a:ext uri="{FF2B5EF4-FFF2-40B4-BE49-F238E27FC236}">
                    <a16:creationId xmlns:a16="http://schemas.microsoft.com/office/drawing/2014/main" id="{576CCB24-9247-7145-A4AA-675BD2358C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24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0434AE-1D5C-5248-80BE-86BDBE360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372" y="2733694"/>
            <a:ext cx="4935035" cy="3647634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Качество модели</a:t>
            </a:r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D608D7FB-3E85-1C4F-BD71-C4BA129CB5C0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6840248" y="3068952"/>
            <a:ext cx="0" cy="1440168"/>
          </a:xfrm>
          <a:prstGeom prst="straightConnector1">
            <a:avLst/>
          </a:prstGeom>
          <a:ln w="38100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вал 2">
            <a:extLst>
              <a:ext uri="{FF2B5EF4-FFF2-40B4-BE49-F238E27FC236}">
                <a16:creationId xmlns:a16="http://schemas.microsoft.com/office/drawing/2014/main" id="{DDF15E40-28D5-FE41-BA35-CD6A20EC5A13}"/>
              </a:ext>
            </a:extLst>
          </p:cNvPr>
          <p:cNvSpPr/>
          <p:nvPr/>
        </p:nvSpPr>
        <p:spPr>
          <a:xfrm>
            <a:off x="6804248" y="29969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4A26DB3-4909-0A40-B66A-29A9E4F66F40}"/>
                  </a:ext>
                </a:extLst>
              </p:cNvPr>
              <p:cNvSpPr/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ru-RU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4A26DB3-4909-0A40-B66A-29A9E4F66F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360" y="4263479"/>
                <a:ext cx="391004" cy="400110"/>
              </a:xfrm>
              <a:prstGeom prst="rect">
                <a:avLst/>
              </a:prstGeom>
              <a:blipFill>
                <a:blip r:embed="rId6"/>
                <a:stretch>
                  <a:fillRect b="-645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5F45BF3-F205-3E44-967C-13762E4B691B}"/>
                  </a:ext>
                </a:extLst>
              </p:cNvPr>
              <p:cNvSpPr/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</m:oMath>
                  </m:oMathPara>
                </a14:m>
                <a:endParaRPr lang="ru-RU" sz="20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5F45BF3-F205-3E44-967C-13762E4B6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8068" y="3744483"/>
                <a:ext cx="672171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DF44BC3-5418-6846-A1A3-779C50BCD99A}"/>
                  </a:ext>
                </a:extLst>
              </p:cNvPr>
              <p:cNvSpPr/>
              <p:nvPr/>
            </p:nvSpPr>
            <p:spPr>
              <a:xfrm>
                <a:off x="392266" y="4696302"/>
                <a:ext cx="2991140" cy="786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𝐸𝑆𝑆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𝑇𝑆𝑆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𝑅𝑆𝑆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𝑇𝑆𝑆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DF44BC3-5418-6846-A1A3-779C50BCD9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266" y="4696302"/>
                <a:ext cx="2991140" cy="786369"/>
              </a:xfrm>
              <a:prstGeom prst="rect">
                <a:avLst/>
              </a:prstGeom>
              <a:blipFill>
                <a:blip r:embed="rId8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Объект 5">
            <a:extLst>
              <a:ext uri="{FF2B5EF4-FFF2-40B4-BE49-F238E27FC236}">
                <a16:creationId xmlns:a16="http://schemas.microsoft.com/office/drawing/2014/main" id="{9FC81DB8-ACC5-3841-BB78-829CAF9E8BBD}"/>
              </a:ext>
            </a:extLst>
          </p:cNvPr>
          <p:cNvSpPr txBox="1">
            <a:spLocks/>
          </p:cNvSpPr>
          <p:nvPr/>
        </p:nvSpPr>
        <p:spPr>
          <a:xfrm>
            <a:off x="532167" y="3806773"/>
            <a:ext cx="2711338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ru-RU" sz="2400" dirty="0">
                <a:solidFill>
                  <a:srgbClr val="373737"/>
                </a:solidFill>
              </a:rPr>
              <a:t>Коэффициент детерминации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B91E88B-C68B-4932-B3EF-BB99FCD12A45}"/>
                  </a:ext>
                </a:extLst>
              </p:cNvPr>
              <p:cNvSpPr/>
              <p:nvPr/>
            </p:nvSpPr>
            <p:spPr>
              <a:xfrm>
                <a:off x="537832" y="2956217"/>
                <a:ext cx="25896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0B91E88B-C68B-4932-B3EF-BB99FCD12A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832" y="2956217"/>
                <a:ext cx="2589620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EEAA3FE-18D0-43EC-A542-ADDA78C118B7}"/>
                  </a:ext>
                </a:extLst>
              </p:cNvPr>
              <p:cNvSpPr txBox="1"/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EEAA3FE-18D0-43EC-A542-ADDA78C118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699" y="809634"/>
                <a:ext cx="2692275" cy="1008225"/>
              </a:xfrm>
              <a:prstGeom prst="rect">
                <a:avLst/>
              </a:prstGeom>
              <a:blipFill>
                <a:blip r:embed="rId10"/>
                <a:stretch>
                  <a:fillRect l="-7512" t="-119753" r="-469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DF8BDED-FD3E-40BE-A621-F07767C77492}"/>
                  </a:ext>
                </a:extLst>
              </p:cNvPr>
              <p:cNvSpPr txBox="1"/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DF8BDED-FD3E-40BE-A621-F07767C774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809634"/>
                <a:ext cx="2604623" cy="1008225"/>
              </a:xfrm>
              <a:prstGeom prst="rect">
                <a:avLst/>
              </a:prstGeom>
              <a:blipFill>
                <a:blip r:embed="rId11"/>
                <a:stretch>
                  <a:fillRect l="-8252" t="-119753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D7F1316-E39E-442B-A35F-835E497A7C21}"/>
                  </a:ext>
                </a:extLst>
              </p:cNvPr>
              <p:cNvSpPr txBox="1"/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𝑇𝑆𝑆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D7F1316-E39E-442B-A35F-835E497A7C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4409" y="809634"/>
                <a:ext cx="2595005" cy="1008225"/>
              </a:xfrm>
              <a:prstGeom prst="rect">
                <a:avLst/>
              </a:prstGeom>
              <a:blipFill>
                <a:blip r:embed="rId12"/>
                <a:stretch>
                  <a:fillRect l="-8293" t="-119753" r="-488" b="-17901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Объект 5">
            <a:extLst>
              <a:ext uri="{FF2B5EF4-FFF2-40B4-BE49-F238E27FC236}">
                <a16:creationId xmlns:a16="http://schemas.microsoft.com/office/drawing/2014/main" id="{0F556A20-57E1-4FDC-AC62-BF9180020856}"/>
              </a:ext>
            </a:extLst>
          </p:cNvPr>
          <p:cNvSpPr txBox="1">
            <a:spLocks/>
          </p:cNvSpPr>
          <p:nvPr/>
        </p:nvSpPr>
        <p:spPr>
          <a:xfrm>
            <a:off x="943456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Residual Sum 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9" name="Объект 5">
            <a:extLst>
              <a:ext uri="{FF2B5EF4-FFF2-40B4-BE49-F238E27FC236}">
                <a16:creationId xmlns:a16="http://schemas.microsoft.com/office/drawing/2014/main" id="{B6328CFE-FA26-4F8A-89DA-7BB1E3345A7D}"/>
              </a:ext>
            </a:extLst>
          </p:cNvPr>
          <p:cNvSpPr txBox="1">
            <a:spLocks/>
          </p:cNvSpPr>
          <p:nvPr/>
        </p:nvSpPr>
        <p:spPr>
          <a:xfrm>
            <a:off x="3534052" y="1990271"/>
            <a:ext cx="2520279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Explained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4" name="Объект 5">
            <a:extLst>
              <a:ext uri="{FF2B5EF4-FFF2-40B4-BE49-F238E27FC236}">
                <a16:creationId xmlns:a16="http://schemas.microsoft.com/office/drawing/2014/main" id="{00FF0631-254F-480A-AF17-1689455F1A7E}"/>
              </a:ext>
            </a:extLst>
          </p:cNvPr>
          <p:cNvSpPr txBox="1">
            <a:spLocks/>
          </p:cNvSpPr>
          <p:nvPr/>
        </p:nvSpPr>
        <p:spPr>
          <a:xfrm>
            <a:off x="6707531" y="1990271"/>
            <a:ext cx="1888761" cy="834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Clr>
                <a:srgbClr val="0059A9"/>
              </a:buClr>
              <a:buNone/>
            </a:pPr>
            <a:r>
              <a:rPr lang="en-US" sz="2400" dirty="0">
                <a:solidFill>
                  <a:srgbClr val="373737"/>
                </a:solidFill>
              </a:rPr>
              <a:t>Total Sum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of Squares</a:t>
            </a:r>
            <a:endParaRPr lang="ru-RU" sz="2400" dirty="0">
              <a:solidFill>
                <a:srgbClr val="373737"/>
              </a:solidFill>
            </a:endParaRPr>
          </a:p>
        </p:txBody>
      </p: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36CDE7E-BB53-4716-ABA0-D968E7E4B601}"/>
              </a:ext>
            </a:extLst>
          </p:cNvPr>
          <p:cNvCxnSpPr>
            <a:cxnSpLocks/>
          </p:cNvCxnSpPr>
          <p:nvPr/>
        </p:nvCxnSpPr>
        <p:spPr>
          <a:xfrm>
            <a:off x="6716759" y="3933056"/>
            <a:ext cx="0" cy="576064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83ACF531-6A56-47CD-8E19-74682FBB9FAC}"/>
                  </a:ext>
                </a:extLst>
              </p:cNvPr>
              <p:cNvSpPr/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𝐸𝑆𝑆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83ACF531-6A56-47CD-8E19-74682FBB9F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0227" y="4197522"/>
                <a:ext cx="693010" cy="4001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08C11CB3-0EA4-4E1B-9968-22CF3857ABE6}"/>
              </a:ext>
            </a:extLst>
          </p:cNvPr>
          <p:cNvCxnSpPr>
            <a:cxnSpLocks/>
          </p:cNvCxnSpPr>
          <p:nvPr/>
        </p:nvCxnSpPr>
        <p:spPr>
          <a:xfrm>
            <a:off x="6707530" y="3068952"/>
            <a:ext cx="9229" cy="792096"/>
          </a:xfrm>
          <a:prstGeom prst="straightConnector1">
            <a:avLst/>
          </a:prstGeom>
          <a:ln w="38100">
            <a:solidFill>
              <a:srgbClr val="416F2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D213301-7C56-419D-B4A6-74B630DAA784}"/>
                  </a:ext>
                </a:extLst>
              </p:cNvPr>
              <p:cNvSpPr/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416F2F"/>
                          </a:solidFill>
                          <a:latin typeface="Cambria Math" panose="02040503050406030204" pitchFamily="18" charset="0"/>
                        </a:rPr>
                        <m:t>𝑅𝑆𝑆</m:t>
                      </m:r>
                    </m:oMath>
                  </m:oMathPara>
                </a14:m>
                <a:endParaRPr lang="ru-RU" sz="2000" dirty="0">
                  <a:solidFill>
                    <a:srgbClr val="416F2F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D213301-7C56-419D-B4A6-74B630DAA7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503" y="3073545"/>
                <a:ext cx="696216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743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Коэффициент детерминации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26DA3B-A525-3741-B309-7BC0E12AC54B}"/>
              </a:ext>
            </a:extLst>
          </p:cNvPr>
          <p:cNvSpPr txBox="1"/>
          <p:nvPr/>
        </p:nvSpPr>
        <p:spPr>
          <a:xfrm>
            <a:off x="612000" y="720000"/>
            <a:ext cx="8241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Когда в модели есть константа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коэффициент детерминации лежит между нулём и единицей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93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Коэффициент детерминации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C44DA-DE8C-DC41-9DA7-5F83C358CF92}"/>
              </a:ext>
            </a:extLst>
          </p:cNvPr>
          <p:cNvSpPr txBox="1"/>
          <p:nvPr/>
        </p:nvSpPr>
        <p:spPr>
          <a:xfrm>
            <a:off x="612000" y="720000"/>
            <a:ext cx="82419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Когда в модели есть константа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коэффициент детерминации лежит между нулём и единицей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Это не лучшая метрика качества модели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она обладает рядом недостатков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71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Коэффициент детерминации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6F8153-B370-A74D-8B86-2D373EF62856}"/>
              </a:ext>
            </a:extLst>
          </p:cNvPr>
          <p:cNvSpPr txBox="1"/>
          <p:nvPr/>
        </p:nvSpPr>
        <p:spPr>
          <a:xfrm>
            <a:off x="612000" y="720000"/>
            <a:ext cx="82419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Когда в модели есть константа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коэффициент детерминации лежит между нулём и единицей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Это не лучшая метрика качества модели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она обладает рядом недостатков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Например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добавлении новых регрессоров в модель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она всегда увеличивается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из-за этого вводится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скорректированный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коэффициент детерминации </a:t>
            </a:r>
          </a:p>
          <a:p>
            <a:pPr marL="285750" indent="-28575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1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Коэффициент детерминации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/>
              <p:nvPr/>
            </p:nvSpPr>
            <p:spPr>
              <a:xfrm>
                <a:off x="612000" y="720000"/>
                <a:ext cx="824191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Когда в модели есть константа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коэффициент детерминации лежит между нулём и единицей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Это не лучшая метрика качества модели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она обладает рядом недостатков 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Например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добавлении новых регрессоров в модель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она всегда увеличивается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из-за этого вводится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скорректированный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”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коэффициент детерминации </a:t>
                </a: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Нас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будет интересовать только в рамках проверки гипотез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241918" cy="4524315"/>
              </a:xfrm>
              <a:prstGeom prst="rect">
                <a:avLst/>
              </a:prstGeom>
              <a:blipFill>
                <a:blip r:embed="rId4"/>
                <a:stretch>
                  <a:fillRect l="-1079" t="-1120" b="-224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824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640960" cy="6336704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pPr algn="ctr"/>
            <a:r>
              <a:rPr lang="ru-RU" altLang="ru-RU" dirty="0"/>
              <a:t>Линейная регрессия</a:t>
            </a:r>
            <a:r>
              <a:rPr lang="en-US" altLang="ru-RU" dirty="0"/>
              <a:t>:</a:t>
            </a:r>
            <a:r>
              <a:rPr lang="ru-RU" altLang="ru-RU" dirty="0"/>
              <a:t> проверка гипотез</a:t>
            </a:r>
          </a:p>
        </p:txBody>
      </p:sp>
    </p:spTree>
    <p:extLst>
      <p:ext uri="{BB962C8B-B14F-4D97-AF65-F5344CB8AC3E}">
        <p14:creationId xmlns:p14="http://schemas.microsoft.com/office/powerpoint/2010/main" val="384447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8FDD9165-8C26-C84B-93CE-85C0C2BBF0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При выполнении предпосылок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минимизация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даёт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нам несмещённую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эффективную оценку </a:t>
                </a: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8FDD9165-8C26-C84B-93CE-85C0C2BBF0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  <a:blipFill>
                <a:blip r:embed="rId3"/>
                <a:stretch>
                  <a:fillRect l="-2124" t="-189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664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F982CDD5-7CEB-A041-B740-FDFABE2893E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При выполнении предпосылок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минимизация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даёт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нам несмещённую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эффективную оценку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Нам этого мало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чтобы тестировать гипотезы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нам нужно знать распределение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459A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</m:oMath>
                </a14:m>
                <a:endParaRPr lang="en-US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5" name="Объект 5">
                <a:extLst>
                  <a:ext uri="{FF2B5EF4-FFF2-40B4-BE49-F238E27FC236}">
                    <a16:creationId xmlns:a16="http://schemas.microsoft.com/office/drawing/2014/main" id="{F982CDD5-7CEB-A041-B740-FDFABE2893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  <a:blipFill>
                <a:blip r:embed="rId3"/>
                <a:stretch>
                  <a:fillRect l="-2124" t="-189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600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FC090ECC-7A2B-4765-957D-B60AE25442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Распределение вектора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C60A2E7-215A-6147-893F-83ACE30356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При выполнении предпосылок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минимизация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даёт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нам несмещённую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эффективную оценку 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Нам этого мало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чтобы тестировать гипотезы</a:t>
                </a:r>
                <a:r>
                  <a:rPr lang="en-US" sz="2400" dirty="0">
                    <a:solidFill>
                      <a:srgbClr val="373737"/>
                    </a:solidFill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</a:rPr>
                  <a:t> нам нужно знать распределение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459A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</m:oMath>
                </a14:m>
                <a:endParaRPr lang="en-US" sz="2400" dirty="0">
                  <a:solidFill>
                    <a:srgbClr val="5E5E5E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  <a:buClr>
                    <a:srgbClr val="28516A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Гипотезы можно тестировать в предположении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о нормальности остатков</a:t>
                </a:r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либо руководствуясь асимптотикой</a:t>
                </a: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FC60A2E7-215A-6147-893F-83ACE30356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720000"/>
                <a:ext cx="8352488" cy="4680520"/>
              </a:xfrm>
              <a:prstGeom prst="rect">
                <a:avLst/>
              </a:prstGeom>
              <a:blipFill>
                <a:blip r:embed="rId3"/>
                <a:stretch>
                  <a:fillRect l="-2124" t="-189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299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Custom 4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0058A9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1548</TotalTime>
  <Words>8182</Words>
  <Application>Microsoft Macintosh PowerPoint</Application>
  <PresentationFormat>On-screen Show (4:3)</PresentationFormat>
  <Paragraphs>1314</Paragraphs>
  <Slides>191</Slides>
  <Notes>112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191</vt:i4>
      </vt:variant>
    </vt:vector>
  </HeadingPairs>
  <TitlesOfParts>
    <vt:vector size="198" baseType="lpstr">
      <vt:lpstr>Arial</vt:lpstr>
      <vt:lpstr>Calibri</vt:lpstr>
      <vt:lpstr>Cambria Math</vt:lpstr>
      <vt:lpstr>DIN Alternate Bold</vt:lpstr>
      <vt:lpstr>Myriad Pro</vt:lpstr>
      <vt:lpstr>Zapf Dingbats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Парная регрессия</vt:lpstr>
      <vt:lpstr>PowerPoint Presentation</vt:lpstr>
      <vt:lpstr>PowerPoint Presentation</vt:lpstr>
      <vt:lpstr>Парная регрессия</vt:lpstr>
      <vt:lpstr>Парная регрессия</vt:lpstr>
      <vt:lpstr>Парная регрессия</vt:lpstr>
      <vt:lpstr>Метод максимального правдоподобия</vt:lpstr>
      <vt:lpstr>Метод максимального правдоподобия</vt:lpstr>
      <vt:lpstr>Метод максимального правдоподобия</vt:lpstr>
      <vt:lpstr>Метод максимального правдоподобия</vt:lpstr>
      <vt:lpstr>Метод максимального правдоподобия</vt:lpstr>
      <vt:lpstr>Метод максимального правдоподобия</vt:lpstr>
      <vt:lpstr>Метод максимального правдоподобия</vt:lpstr>
      <vt:lpstr>PowerPoint Presentation</vt:lpstr>
      <vt:lpstr>PowerPoint Presentation</vt:lpstr>
      <vt:lpstr>PowerPoint Presentation</vt:lpstr>
      <vt:lpstr>PowerPoint Presentation</vt:lpstr>
      <vt:lpstr>Дискриминация на рынке труда</vt:lpstr>
      <vt:lpstr>Дискриминация на рынке труда</vt:lpstr>
      <vt:lpstr>Дискриминация на рынке труда</vt:lpstr>
      <vt:lpstr>Дискриминация на рынке труда</vt:lpstr>
      <vt:lpstr>Дискриминация на рынке труда</vt:lpstr>
      <vt:lpstr>Дискриминация на рынке труда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Filipp Ulyankin</cp:lastModifiedBy>
  <cp:revision>1886</cp:revision>
  <dcterms:created xsi:type="dcterms:W3CDTF">2005-01-01T07:06:31Z</dcterms:created>
  <dcterms:modified xsi:type="dcterms:W3CDTF">2021-02-15T16:13:38Z</dcterms:modified>
</cp:coreProperties>
</file>